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256" r:id="rId5"/>
    <p:sldId id="317" r:id="rId6"/>
    <p:sldId id="321" r:id="rId7"/>
    <p:sldId id="320" r:id="rId8"/>
    <p:sldId id="318" r:id="rId9"/>
    <p:sldId id="273" r:id="rId10"/>
    <p:sldId id="266" r:id="rId11"/>
    <p:sldId id="278" r:id="rId12"/>
    <p:sldId id="319" r:id="rId13"/>
    <p:sldId id="284" r:id="rId14"/>
    <p:sldId id="283" r:id="rId15"/>
    <p:sldId id="322" r:id="rId16"/>
    <p:sldId id="316" r:id="rId17"/>
    <p:sldId id="281" r:id="rId18"/>
    <p:sldId id="323" r:id="rId19"/>
    <p:sldId id="324" r:id="rId20"/>
    <p:sldId id="314" r:id="rId21"/>
    <p:sldId id="315" r:id="rId22"/>
    <p:sldId id="313" r:id="rId23"/>
    <p:sldId id="310" r:id="rId24"/>
    <p:sldId id="311" r:id="rId25"/>
    <p:sldId id="296" r:id="rId26"/>
    <p:sldId id="297" r:id="rId27"/>
    <p:sldId id="302" r:id="rId28"/>
    <p:sldId id="298" r:id="rId29"/>
    <p:sldId id="299" r:id="rId30"/>
    <p:sldId id="300"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E5FFFF"/>
    <a:srgbClr val="95B3D7"/>
    <a:srgbClr val="7F7F7F"/>
    <a:srgbClr val="034EA2"/>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5" autoAdjust="0"/>
    <p:restoredTop sz="96329" autoAdjust="0"/>
  </p:normalViewPr>
  <p:slideViewPr>
    <p:cSldViewPr snapToGrid="0">
      <p:cViewPr varScale="1">
        <p:scale>
          <a:sx n="106" d="100"/>
          <a:sy n="106" d="100"/>
        </p:scale>
        <p:origin x="101" y="197"/>
      </p:cViewPr>
      <p:guideLst/>
    </p:cSldViewPr>
  </p:slideViewPr>
  <p:notesTextViewPr>
    <p:cViewPr>
      <p:scale>
        <a:sx n="1" d="1"/>
        <a:sy n="1" d="1"/>
      </p:scale>
      <p:origin x="0" y="0"/>
    </p:cViewPr>
  </p:notesTextViewPr>
  <p:notesViewPr>
    <p:cSldViewPr snapToGrid="0">
      <p:cViewPr varScale="1">
        <p:scale>
          <a:sx n="81" d="100"/>
          <a:sy n="81"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南小柿　里佳/Rika MINAGAKI" userId="d26c6f9e-7c5d-4f61-ba26-fe0387f27b50" providerId="ADAL" clId="{B441C027-37B2-4B97-B980-836129864CB9}"/>
    <pc:docChg chg="modSld">
      <pc:chgData name="南小柿　里佳/Rika MINAGAKI" userId="d26c6f9e-7c5d-4f61-ba26-fe0387f27b50" providerId="ADAL" clId="{B441C027-37B2-4B97-B980-836129864CB9}" dt="2023-06-01T07:51:29.672" v="1" actId="20577"/>
      <pc:docMkLst>
        <pc:docMk/>
      </pc:docMkLst>
      <pc:sldChg chg="modNotesTx">
        <pc:chgData name="南小柿　里佳/Rika MINAGAKI" userId="d26c6f9e-7c5d-4f61-ba26-fe0387f27b50" providerId="ADAL" clId="{B441C027-37B2-4B97-B980-836129864CB9}" dt="2023-06-01T07:51:11.313" v="0" actId="20577"/>
        <pc:sldMkLst>
          <pc:docMk/>
          <pc:sldMk cId="1720489670" sldId="256"/>
        </pc:sldMkLst>
      </pc:sldChg>
      <pc:sldChg chg="modNotesTx">
        <pc:chgData name="南小柿　里佳/Rika MINAGAKI" userId="d26c6f9e-7c5d-4f61-ba26-fe0387f27b50" providerId="ADAL" clId="{B441C027-37B2-4B97-B980-836129864CB9}" dt="2023-06-01T07:51:29.672" v="1" actId="20577"/>
        <pc:sldMkLst>
          <pc:docMk/>
          <pc:sldMk cId="2316413690" sldId="2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637BD66-7836-42E2-A67F-1905773304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84FD722-3CAC-4425-A808-94C6714C31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571604-6D35-441C-8793-A11BC27D8052}" type="datetimeFigureOut">
              <a:rPr kumimoji="1" lang="ja-JP" altLang="en-US" smtClean="0"/>
              <a:t>2023/7/10</a:t>
            </a:fld>
            <a:endParaRPr kumimoji="1" lang="ja-JP" altLang="en-US"/>
          </a:p>
        </p:txBody>
      </p:sp>
      <p:sp>
        <p:nvSpPr>
          <p:cNvPr id="4" name="フッター プレースホルダー 3">
            <a:extLst>
              <a:ext uri="{FF2B5EF4-FFF2-40B4-BE49-F238E27FC236}">
                <a16:creationId xmlns:a16="http://schemas.microsoft.com/office/drawing/2014/main" id="{5315FAC5-3DA4-452C-9C5A-C595DB138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E2A46AB-067D-4A82-A571-9079A788D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97FEF-30CE-47E5-AEC4-ABD7F0A9B5D4}" type="slidenum">
              <a:rPr kumimoji="1" lang="ja-JP" altLang="en-US" smtClean="0"/>
              <a:t>‹#›</a:t>
            </a:fld>
            <a:endParaRPr kumimoji="1" lang="ja-JP" altLang="en-US"/>
          </a:p>
        </p:txBody>
      </p:sp>
    </p:spTree>
    <p:extLst>
      <p:ext uri="{BB962C8B-B14F-4D97-AF65-F5344CB8AC3E}">
        <p14:creationId xmlns:p14="http://schemas.microsoft.com/office/powerpoint/2010/main" val="4282132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F7650-3917-4E0F-B665-E01887693346}" type="datetimeFigureOut">
              <a:rPr kumimoji="1" lang="ja-JP" altLang="en-US" smtClean="0"/>
              <a:t>2023/7/10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77BA1-D788-4D14-9024-BDB92FC3048D}" type="slidenum">
              <a:rPr kumimoji="1" lang="ja-JP" altLang="en-US" smtClean="0"/>
              <a:t>‹#›</a:t>
            </a:fld>
            <a:endParaRPr kumimoji="1" lang="ja-JP" altLang="en-US"/>
          </a:p>
        </p:txBody>
      </p:sp>
    </p:spTree>
    <p:extLst>
      <p:ext uri="{BB962C8B-B14F-4D97-AF65-F5344CB8AC3E}">
        <p14:creationId xmlns:p14="http://schemas.microsoft.com/office/powerpoint/2010/main" val="21637852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a:spcBef>
                <a:spcPts val="0"/>
              </a:spcBef>
              <a:spcAft>
                <a:spcPts val="0"/>
              </a:spcAft>
            </a:pPr>
            <a:r>
              <a:rPr lang="en-US" altLang="ja-JP" sz="1200" dirty="0">
                <a:effectLst/>
                <a:ea typeface="游ゴシック" panose="020B0400000000000000" pitchFamily="50" charset="-128"/>
              </a:rPr>
              <a:t>Finally released</a:t>
            </a:r>
            <a:r>
              <a:rPr lang="ja-JP" altLang="en-US" sz="1200" dirty="0">
                <a:effectLst/>
                <a:ea typeface="游ゴシック" panose="020B0400000000000000" pitchFamily="50" charset="-128"/>
              </a:rPr>
              <a:t>　</a:t>
            </a:r>
            <a:r>
              <a:rPr lang="en-US" altLang="ja-JP" sz="1200" dirty="0">
                <a:effectLst/>
                <a:ea typeface="游ゴシック" panose="020B0400000000000000" pitchFamily="50" charset="-128"/>
              </a:rPr>
              <a:t>in June</a:t>
            </a:r>
          </a:p>
          <a:p>
            <a:pPr marL="0" marR="0">
              <a:spcBef>
                <a:spcPts val="0"/>
              </a:spcBef>
              <a:spcAft>
                <a:spcPts val="0"/>
              </a:spcAft>
            </a:pPr>
            <a:r>
              <a:rPr lang="en-US" altLang="ja-JP" sz="1200" dirty="0">
                <a:effectLst/>
                <a:ea typeface="游ゴシック" panose="020B0400000000000000" pitchFamily="50" charset="-128"/>
              </a:rPr>
              <a:t>By the time we finish this presentation you will know the selling points to explain to customer</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a:t>
            </a:fld>
            <a:endParaRPr kumimoji="1" lang="ja-JP" altLang="en-US"/>
          </a:p>
        </p:txBody>
      </p:sp>
    </p:spTree>
    <p:extLst>
      <p:ext uri="{BB962C8B-B14F-4D97-AF65-F5344CB8AC3E}">
        <p14:creationId xmlns:p14="http://schemas.microsoft.com/office/powerpoint/2010/main" val="206128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b="0" i="0" u="none" strike="noStrike" baseline="0" dirty="0">
                <a:latin typeface="CIDFont+F2"/>
              </a:rPr>
              <a:t>2. First in Japan</a:t>
            </a:r>
          </a:p>
          <a:p>
            <a:r>
              <a:rPr lang="en-US" altLang="ja-JP" sz="1800" b="0" i="0" u="none" strike="noStrike" baseline="0" dirty="0">
                <a:latin typeface="CIDFont+F2"/>
              </a:rPr>
              <a:t>Power supply, communication, and data collection can be done with this USB Type-C cable </a:t>
            </a:r>
          </a:p>
          <a:p>
            <a:r>
              <a:rPr lang="ja-JP" altLang="en-US" sz="1800" b="0" i="0" u="none" strike="noStrike" baseline="0" dirty="0">
                <a:latin typeface="CIDFont+F2"/>
              </a:rPr>
              <a:t>モバイルバッテリ（</a:t>
            </a:r>
            <a:r>
              <a:rPr lang="en-US" altLang="ja-JP" sz="1800" b="0" i="0" u="none" strike="noStrike" baseline="0" dirty="0">
                <a:latin typeface="CIDFont+F2"/>
              </a:rPr>
              <a:t>5000mAh</a:t>
            </a:r>
            <a:r>
              <a:rPr lang="ja-JP" altLang="en-US" sz="1800" b="0" i="0" u="none" strike="noStrike" baseline="0" dirty="0">
                <a:latin typeface="CIDFont+F2"/>
              </a:rPr>
              <a:t>で</a:t>
            </a:r>
            <a:r>
              <a:rPr lang="en-US" altLang="ja-JP" sz="1800" b="0" i="0" u="none" strike="noStrike" baseline="0" dirty="0">
                <a:latin typeface="CIDFont+F2"/>
              </a:rPr>
              <a:t>24</a:t>
            </a:r>
            <a:r>
              <a:rPr lang="ja-JP" altLang="en-US" sz="1800" b="0" i="0" u="none" strike="noStrike" baseline="0" dirty="0">
                <a:latin typeface="CIDFont+F2"/>
              </a:rPr>
              <a:t>ｈ動作）</a:t>
            </a:r>
            <a:endParaRPr lang="en-US" altLang="ja-JP" sz="1800" b="0" i="0" u="none" strike="noStrike" baseline="0" dirty="0">
              <a:latin typeface="CIDFont+F2"/>
            </a:endParaRPr>
          </a:p>
          <a:p>
            <a:r>
              <a:rPr kumimoji="1" lang="en-US" altLang="ja-JP" dirty="0"/>
              <a:t>Although a dedicated AC adapter is recommended for power supply.</a:t>
            </a:r>
          </a:p>
          <a:p>
            <a:r>
              <a:rPr kumimoji="1" lang="en-US" altLang="ja-JP" dirty="0"/>
              <a:t>it is possible to supply power from a commercially available smartphone charger equipped with a USB Type-C connector or from a PC's USB port.</a:t>
            </a:r>
          </a:p>
          <a:p>
            <a:r>
              <a:rPr lang="en-US" altLang="ja-JP" sz="1800" b="0" i="0" u="none" strike="noStrike" baseline="0" dirty="0">
                <a:latin typeface="CIDFont+F4"/>
              </a:rPr>
              <a:t> Environmentally friendly by reducing the use of disposable batteries</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10</a:t>
            </a:fld>
            <a:endParaRPr kumimoji="1" lang="ja-JP" altLang="en-US"/>
          </a:p>
        </p:txBody>
      </p:sp>
    </p:spTree>
    <p:extLst>
      <p:ext uri="{BB962C8B-B14F-4D97-AF65-F5344CB8AC3E}">
        <p14:creationId xmlns:p14="http://schemas.microsoft.com/office/powerpoint/2010/main" val="255726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Full touch panel + 3 hardware keys- </a:t>
            </a:r>
          </a:p>
          <a:p>
            <a:r>
              <a:rPr kumimoji="1" lang="en-US" altLang="ja-JP" dirty="0"/>
              <a:t>Large LCD in a small body for easy operation.</a:t>
            </a:r>
          </a:p>
          <a:p>
            <a:r>
              <a:rPr kumimoji="1" lang="en-US" altLang="ja-JP" dirty="0"/>
              <a:t>Intuitive operation without the need for a manual</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11</a:t>
            </a:fld>
            <a:endParaRPr kumimoji="1" lang="ja-JP" altLang="en-US"/>
          </a:p>
        </p:txBody>
      </p:sp>
    </p:spTree>
    <p:extLst>
      <p:ext uri="{BB962C8B-B14F-4D97-AF65-F5344CB8AC3E}">
        <p14:creationId xmlns:p14="http://schemas.microsoft.com/office/powerpoint/2010/main" val="272214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Short </a:t>
            </a:r>
            <a:r>
              <a:rPr kumimoji="1" lang="en-US" altLang="ja-JP" dirty="0" err="1"/>
              <a:t>Lp</a:t>
            </a:r>
            <a:r>
              <a:rPr kumimoji="1" lang="en-US" altLang="ja-JP" dirty="0"/>
              <a:t> store (with NX-43EX)</a:t>
            </a:r>
          </a:p>
          <a:p>
            <a:r>
              <a:rPr kumimoji="1" lang="en-US" altLang="ja-JP" dirty="0"/>
              <a:t>Added 10ms, 25ms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Short time </a:t>
            </a:r>
            <a:r>
              <a:rPr kumimoji="1" lang="en-US" altLang="ja-JP" dirty="0" err="1"/>
              <a:t>Lp</a:t>
            </a:r>
            <a:r>
              <a:rPr kumimoji="1" lang="en-US" altLang="ja-JP" dirty="0"/>
              <a:t> store (EX)- 10ms,25ms,100ms,200ms,1s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Helps for evaluating an abrupt sound (sudden), requirement from EU market</a:t>
            </a:r>
          </a:p>
          <a:p>
            <a:endParaRPr kumimoji="1" lang="en-US" altLang="ja-JP" dirty="0"/>
          </a:p>
          <a:p>
            <a:r>
              <a:rPr kumimoji="1" lang="en-US" altLang="ja-JP" dirty="0"/>
              <a:t>100ms = takes data every 0.1 second</a:t>
            </a:r>
          </a:p>
          <a:p>
            <a:r>
              <a:rPr kumimoji="1" lang="en-US" altLang="ja-JP" dirty="0"/>
              <a:t>10m = every 0.01 second</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12</a:t>
            </a:fld>
            <a:endParaRPr kumimoji="1" lang="ja-JP" altLang="en-US"/>
          </a:p>
        </p:txBody>
      </p:sp>
    </p:spTree>
    <p:extLst>
      <p:ext uri="{BB962C8B-B14F-4D97-AF65-F5344CB8AC3E}">
        <p14:creationId xmlns:p14="http://schemas.microsoft.com/office/powerpoint/2010/main" val="102893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ベルギーの規格</a:t>
            </a:r>
            <a:endParaRPr kumimoji="1" lang="en-US" altLang="ja-JP" dirty="0"/>
          </a:p>
          <a:p>
            <a:r>
              <a:rPr kumimoji="1" lang="ja-JP" altLang="en-US" dirty="0"/>
              <a:t>バー、コンサートなどの評価値</a:t>
            </a:r>
            <a:endParaRPr kumimoji="1" lang="en-US" altLang="ja-JP" dirty="0"/>
          </a:p>
          <a:p>
            <a:r>
              <a:rPr kumimoji="1" lang="en-US" altLang="ja-JP" dirty="0"/>
              <a:t>Belgian Standards </a:t>
            </a:r>
          </a:p>
          <a:p>
            <a:r>
              <a:rPr kumimoji="1" lang="en-US" altLang="ja-JP" dirty="0"/>
              <a:t>Evaluation value for bars, concerts, etc.</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13</a:t>
            </a:fld>
            <a:endParaRPr kumimoji="1" lang="ja-JP" altLang="en-US"/>
          </a:p>
        </p:txBody>
      </p:sp>
    </p:spTree>
    <p:extLst>
      <p:ext uri="{BB962C8B-B14F-4D97-AF65-F5344CB8AC3E}">
        <p14:creationId xmlns:p14="http://schemas.microsoft.com/office/powerpoint/2010/main" val="194954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Tx/>
              <a:buChar char="-"/>
            </a:pPr>
            <a:r>
              <a:rPr kumimoji="1" lang="en-US" altLang="ja-JP" dirty="0"/>
              <a:t>Simultaneous 4-channel operations and stores are possible- </a:t>
            </a:r>
          </a:p>
          <a:p>
            <a:pPr marL="171450" indent="-171450">
              <a:buFontTx/>
              <a:buChar char="-"/>
            </a:pPr>
            <a:r>
              <a:rPr kumimoji="1" lang="en-US" altLang="ja-JP" dirty="0"/>
              <a:t>For example, LAF, LAS, LCF, and LZF can be measured at the same time</a:t>
            </a:r>
          </a:p>
          <a:p>
            <a:pPr marL="171450" indent="-171450">
              <a:buFontTx/>
              <a:buChar char="-"/>
            </a:pPr>
            <a:r>
              <a:rPr kumimoji="1" lang="en-US" altLang="ja-JP" dirty="0"/>
              <a:t>Different frequency weighting and Time weighting for consultants. Health </a:t>
            </a:r>
            <a:r>
              <a:rPr kumimoji="1" lang="en-US" altLang="ja-JP" dirty="0" err="1"/>
              <a:t>centeres</a:t>
            </a:r>
            <a:r>
              <a:rPr kumimoji="1" lang="en-US" altLang="ja-JP" dirty="0"/>
              <a:t>.</a:t>
            </a:r>
          </a:p>
          <a:p>
            <a:pPr marL="171450" indent="-171450">
              <a:buFontTx/>
              <a:buChar char="-"/>
            </a:pPr>
            <a:r>
              <a:rPr kumimoji="1" lang="en-US" altLang="ja-JP" dirty="0"/>
              <a:t> The NL-42 series could not do this. 2 channel.</a:t>
            </a:r>
          </a:p>
          <a:p>
            <a:pPr marL="171450" indent="-171450">
              <a:buFontTx/>
              <a:buChar char="-"/>
            </a:pPr>
            <a:r>
              <a:rPr kumimoji="1" lang="en-US" altLang="ja-JP" dirty="0"/>
              <a:t>- For low-frequency sound measurement ,LAF, LGS, LZS (LPF 100Hz) </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14</a:t>
            </a:fld>
            <a:endParaRPr kumimoji="1" lang="ja-JP" altLang="en-US"/>
          </a:p>
        </p:txBody>
      </p:sp>
    </p:spTree>
    <p:extLst>
      <p:ext uri="{BB962C8B-B14F-4D97-AF65-F5344CB8AC3E}">
        <p14:creationId xmlns:p14="http://schemas.microsoft.com/office/powerpoint/2010/main" val="2268904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distinguishes from cheaper sound level meter</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17</a:t>
            </a:fld>
            <a:endParaRPr kumimoji="1" lang="ja-JP" altLang="en-US"/>
          </a:p>
        </p:txBody>
      </p:sp>
    </p:spTree>
    <p:extLst>
      <p:ext uri="{BB962C8B-B14F-4D97-AF65-F5344CB8AC3E}">
        <p14:creationId xmlns:p14="http://schemas.microsoft.com/office/powerpoint/2010/main" val="321238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u="none" strike="noStrike" baseline="0" dirty="0">
                <a:latin typeface="CIDFont+F2"/>
              </a:rPr>
              <a:t>音響校正時の感度調整、履歴を保存することで、マイクロホン</a:t>
            </a:r>
          </a:p>
          <a:p>
            <a:pPr algn="l"/>
            <a:r>
              <a:rPr lang="ja-JP" altLang="en-US" sz="1800" b="0" i="0" u="none" strike="noStrike" baseline="0" dirty="0">
                <a:latin typeface="CIDFont+F2"/>
              </a:rPr>
              <a:t>を含む騒音計の感度変化を管理。（最大</a:t>
            </a:r>
            <a:r>
              <a:rPr lang="en-US" altLang="ja-JP" sz="1800" b="0" i="0" u="none" strike="noStrike" baseline="0" dirty="0">
                <a:latin typeface="CIDFont+F2"/>
              </a:rPr>
              <a:t>30</a:t>
            </a:r>
            <a:r>
              <a:rPr lang="ja-JP" altLang="en-US" sz="1800" b="0" i="0" u="none" strike="noStrike" baseline="0" dirty="0">
                <a:latin typeface="CIDFont+F2"/>
              </a:rPr>
              <a:t>件）</a:t>
            </a:r>
          </a:p>
          <a:p>
            <a:pPr algn="l"/>
            <a:r>
              <a:rPr lang="en-US" altLang="ja-JP" sz="1800" b="0" i="0" u="none" strike="noStrike" baseline="0" dirty="0">
                <a:latin typeface="CIDFont+F4"/>
              </a:rPr>
              <a:t>• </a:t>
            </a:r>
            <a:r>
              <a:rPr lang="ja-JP" altLang="en-US" sz="1800" b="0" i="0" u="none" strike="noStrike" baseline="0" dirty="0">
                <a:latin typeface="CIDFont+F2"/>
              </a:rPr>
              <a:t>測定精度の管理に活用。</a:t>
            </a:r>
          </a:p>
          <a:p>
            <a:pPr algn="l"/>
            <a:r>
              <a:rPr lang="en-US" altLang="ja-JP" sz="1800" b="0" i="0" u="none" strike="noStrike" baseline="0" dirty="0">
                <a:latin typeface="CIDFont+F4"/>
              </a:rPr>
              <a:t>• </a:t>
            </a:r>
            <a:r>
              <a:rPr lang="en-US" altLang="ja-JP" sz="1800" b="0" i="0" u="none" strike="noStrike" baseline="0" dirty="0">
                <a:latin typeface="CIDFont+F2"/>
              </a:rPr>
              <a:t>SD</a:t>
            </a:r>
            <a:r>
              <a:rPr lang="ja-JP" altLang="en-US" sz="1800" b="0" i="0" u="none" strike="noStrike" baseline="0" dirty="0">
                <a:latin typeface="CIDFont+F2"/>
              </a:rPr>
              <a:t>カードへコピー可能</a:t>
            </a:r>
            <a:endParaRPr lang="en-US" altLang="ja-JP" sz="1800" b="0" i="0" u="none" strike="noStrike" baseline="0" dirty="0">
              <a:latin typeface="CIDFont+F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latin typeface="CIDFont+F2"/>
              </a:rPr>
              <a:t>マイクロホン感度変化が一目で分かるため計測器管理に役立てることができる</a:t>
            </a:r>
            <a:endParaRPr kumimoji="1" lang="ja-JP" altLang="en-US" sz="1800" dirty="0"/>
          </a:p>
          <a:p>
            <a:pPr algn="l"/>
            <a:endParaRPr kumimoji="1" lang="en-US" altLang="ja-JP" sz="1800" b="0" i="0" u="none" strike="noStrike" baseline="0" dirty="0">
              <a:latin typeface="CIDFont+F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Easily manage and keep track of the calibration history of sound level meters.-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Manage changes in sensitivity of sound level meters including microphones  by adjusting sensitivity during acoustic calibration and storing the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The sensitivity change of sound level meter including microphone can be managed by saving the sensitivity adjustment and history at the time of acoustic calibration. (up to 30 items).- Utilized for management of measurement accuracy.- Copying to SD card is possible.</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18</a:t>
            </a:fld>
            <a:endParaRPr kumimoji="1" lang="ja-JP" altLang="en-US"/>
          </a:p>
        </p:txBody>
      </p:sp>
    </p:spTree>
    <p:extLst>
      <p:ext uri="{BB962C8B-B14F-4D97-AF65-F5344CB8AC3E}">
        <p14:creationId xmlns:p14="http://schemas.microsoft.com/office/powerpoint/2010/main" val="26698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19</a:t>
            </a:fld>
            <a:endParaRPr kumimoji="1" lang="ja-JP" altLang="en-US"/>
          </a:p>
        </p:txBody>
      </p:sp>
    </p:spTree>
    <p:extLst>
      <p:ext uri="{BB962C8B-B14F-4D97-AF65-F5344CB8AC3E}">
        <p14:creationId xmlns:p14="http://schemas.microsoft.com/office/powerpoint/2010/main" val="218317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STIPA</a:t>
            </a:r>
            <a:r>
              <a:rPr kumimoji="1" lang="ja-JP" altLang="en-US" dirty="0"/>
              <a:t>　欧州規格　声の明瞭度　教室などの音環境の評価　</a:t>
            </a:r>
            <a:endParaRPr kumimoji="1" lang="en-US" altLang="ja-JP" dirty="0"/>
          </a:p>
          <a:p>
            <a:r>
              <a:rPr kumimoji="1" lang="en-US" altLang="ja-JP" dirty="0"/>
              <a:t>(Speech Transmission Index for Public Address System)</a:t>
            </a:r>
          </a:p>
          <a:p>
            <a:r>
              <a:rPr kumimoji="1" lang="en-US" altLang="ja-JP" dirty="0"/>
              <a:t>Evaluate Classroom, meeting rooms, shopping mall, stadium</a:t>
            </a:r>
          </a:p>
          <a:p>
            <a:r>
              <a:rPr kumimoji="1" lang="en-US" altLang="ja-JP" dirty="0"/>
              <a:t>Study that certain noise environment will help students concentrate and learn better.</a:t>
            </a:r>
          </a:p>
          <a:p>
            <a:r>
              <a:rPr kumimoji="1" lang="en-US" altLang="ja-JP" dirty="0"/>
              <a:t>Noise level, reverberation time, background noise </a:t>
            </a:r>
            <a:r>
              <a:rPr kumimoji="1" lang="en-US" altLang="ja-JP" dirty="0" err="1"/>
              <a:t>etc</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20</a:t>
            </a:fld>
            <a:endParaRPr kumimoji="1" lang="ja-JP" altLang="en-US"/>
          </a:p>
        </p:txBody>
      </p:sp>
    </p:spTree>
    <p:extLst>
      <p:ext uri="{BB962C8B-B14F-4D97-AF65-F5344CB8AC3E}">
        <p14:creationId xmlns:p14="http://schemas.microsoft.com/office/powerpoint/2010/main" val="3305949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CDC Health Centers, Karaoke noise, </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21</a:t>
            </a:fld>
            <a:endParaRPr kumimoji="1" lang="ja-JP" altLang="en-US"/>
          </a:p>
        </p:txBody>
      </p:sp>
    </p:spTree>
    <p:extLst>
      <p:ext uri="{BB962C8B-B14F-4D97-AF65-F5344CB8AC3E}">
        <p14:creationId xmlns:p14="http://schemas.microsoft.com/office/powerpoint/2010/main" val="216836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are the three models.</a:t>
            </a:r>
          </a:p>
          <a:p>
            <a:r>
              <a:rPr kumimoji="1" lang="en-US" altLang="ja-JP" dirty="0"/>
              <a:t>Class 2 and Class 1</a:t>
            </a:r>
          </a:p>
          <a:p>
            <a:r>
              <a:rPr kumimoji="1" lang="en-US" altLang="ja-JP" dirty="0"/>
              <a:t>Can you explain the difference between Class 2and Class 1??</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a:t>
            </a:fld>
            <a:endParaRPr kumimoji="1" lang="ja-JP" altLang="en-US"/>
          </a:p>
        </p:txBody>
      </p:sp>
    </p:spTree>
    <p:extLst>
      <p:ext uri="{BB962C8B-B14F-4D97-AF65-F5344CB8AC3E}">
        <p14:creationId xmlns:p14="http://schemas.microsoft.com/office/powerpoint/2010/main" val="1930225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several ways to build LAN environment </a:t>
            </a:r>
          </a:p>
          <a:p>
            <a:endParaRPr kumimoji="1" lang="en-US" altLang="ja-JP" dirty="0"/>
          </a:p>
          <a:p>
            <a:r>
              <a:rPr kumimoji="1" lang="en-US" altLang="ja-JP" dirty="0"/>
              <a:t>IP</a:t>
            </a:r>
            <a:r>
              <a:rPr kumimoji="1" lang="ja-JP" altLang="en-US" dirty="0"/>
              <a:t>アドレス設定イメージ：</a:t>
            </a:r>
            <a:r>
              <a:rPr kumimoji="1" lang="en-US" altLang="ja-JP" dirty="0"/>
              <a:t>PC</a:t>
            </a:r>
            <a:r>
              <a:rPr kumimoji="1" lang="ja-JP" altLang="en-US" dirty="0"/>
              <a:t>と騒音計の関係を親と子とし、苗字は同じで名前は違う</a:t>
            </a:r>
            <a:endParaRPr kumimoji="1" lang="en-US" altLang="ja-JP" dirty="0"/>
          </a:p>
          <a:p>
            <a:endParaRPr kumimoji="1" lang="en-US" altLang="ja-JP" dirty="0"/>
          </a:p>
          <a:p>
            <a:r>
              <a:rPr kumimoji="1" lang="ja-JP" altLang="en-US" dirty="0"/>
              <a:t>騒音計の設定</a:t>
            </a:r>
            <a:endParaRPr kumimoji="1" lang="en-US" altLang="ja-JP" dirty="0"/>
          </a:p>
          <a:p>
            <a:r>
              <a:rPr kumimoji="1" lang="ja-JP" altLang="en-US" dirty="0"/>
              <a:t>メニュ→　</a:t>
            </a:r>
            <a:r>
              <a:rPr kumimoji="1" lang="en-US" altLang="ja-JP" dirty="0"/>
              <a:t>I/O</a:t>
            </a:r>
            <a:r>
              <a:rPr kumimoji="1" lang="ja-JP" altLang="en-US" dirty="0"/>
              <a:t>　→</a:t>
            </a:r>
            <a:r>
              <a:rPr kumimoji="1" lang="en-US" altLang="ja-JP" dirty="0"/>
              <a:t>LAN</a:t>
            </a:r>
            <a:r>
              <a:rPr kumimoji="1" lang="ja-JP" altLang="en-US" dirty="0"/>
              <a:t>　</a:t>
            </a:r>
            <a:r>
              <a:rPr kumimoji="1" lang="en-US" altLang="ja-JP" dirty="0"/>
              <a:t>Function</a:t>
            </a:r>
            <a:r>
              <a:rPr kumimoji="1" lang="ja-JP" altLang="en-US" dirty="0"/>
              <a:t>　</a:t>
            </a:r>
            <a:r>
              <a:rPr kumimoji="1" lang="en-US" altLang="ja-JP" dirty="0"/>
              <a:t>ON,</a:t>
            </a:r>
            <a:r>
              <a:rPr kumimoji="1" lang="ja-JP" altLang="en-US" dirty="0"/>
              <a:t>　</a:t>
            </a:r>
            <a:r>
              <a:rPr kumimoji="1" lang="en-US" altLang="ja-JP" dirty="0"/>
              <a:t>DHCP</a:t>
            </a:r>
            <a:r>
              <a:rPr kumimoji="1" lang="ja-JP" altLang="en-US" dirty="0"/>
              <a:t>　</a:t>
            </a:r>
            <a:r>
              <a:rPr kumimoji="1" lang="en-US" altLang="ja-JP" dirty="0"/>
              <a:t>ON</a:t>
            </a:r>
            <a:r>
              <a:rPr kumimoji="1" lang="ja-JP" altLang="en-US" dirty="0"/>
              <a:t>（これがオンになると</a:t>
            </a:r>
            <a:r>
              <a:rPr kumimoji="1" lang="en-US" altLang="ja-JP" dirty="0"/>
              <a:t>IP</a:t>
            </a:r>
            <a:r>
              <a:rPr kumimoji="1" lang="ja-JP" altLang="en-US" dirty="0"/>
              <a:t>アドレスでてくる）、</a:t>
            </a:r>
            <a:r>
              <a:rPr kumimoji="1" lang="en-US" altLang="ja-JP" dirty="0"/>
              <a:t>Web App</a:t>
            </a:r>
            <a:r>
              <a:rPr kumimoji="1" lang="ja-JP" altLang="en-US" dirty="0"/>
              <a:t>　</a:t>
            </a:r>
            <a:r>
              <a:rPr kumimoji="1" lang="en-US" altLang="ja-JP" dirty="0"/>
              <a:t>ON</a:t>
            </a:r>
          </a:p>
          <a:p>
            <a:endParaRPr kumimoji="1" lang="en-US" altLang="ja-JP" dirty="0"/>
          </a:p>
          <a:p>
            <a:r>
              <a:rPr kumimoji="1" lang="en-US" altLang="ja-JP" dirty="0"/>
              <a:t>PC</a:t>
            </a:r>
            <a:r>
              <a:rPr kumimoji="1" lang="ja-JP" altLang="en-US" dirty="0"/>
              <a:t>の設定</a:t>
            </a:r>
            <a:endParaRPr kumimoji="1" lang="en-US" altLang="ja-JP" dirty="0"/>
          </a:p>
          <a:p>
            <a:r>
              <a:rPr kumimoji="1" lang="ja-JP" altLang="en-US" dirty="0"/>
              <a:t>コントロールパネル→共有ネットワーク情報→アダプター設定→イーサーネット→プロトコール</a:t>
            </a:r>
            <a:endParaRPr kumimoji="1" lang="en-US" altLang="ja-JP" dirty="0"/>
          </a:p>
          <a:p>
            <a:r>
              <a:rPr kumimoji="1" lang="en-US" altLang="ja-JP" dirty="0"/>
              <a:t>SLM</a:t>
            </a:r>
            <a:r>
              <a:rPr kumimoji="1" lang="ja-JP" altLang="en-US" dirty="0"/>
              <a:t>の</a:t>
            </a:r>
            <a:r>
              <a:rPr kumimoji="1" lang="en-US" altLang="ja-JP" dirty="0"/>
              <a:t>IP</a:t>
            </a:r>
            <a:r>
              <a:rPr kumimoji="1" lang="ja-JP" altLang="en-US" dirty="0"/>
              <a:t>アドレスと末尾を変える　例）</a:t>
            </a:r>
            <a:r>
              <a:rPr kumimoji="1" lang="en-US" altLang="ja-JP" dirty="0"/>
              <a:t>SLM</a:t>
            </a:r>
            <a:r>
              <a:rPr kumimoji="1" lang="ja-JP" altLang="en-US" dirty="0"/>
              <a:t>　</a:t>
            </a:r>
            <a:r>
              <a:rPr kumimoji="1" lang="en-US" altLang="ja-JP" dirty="0"/>
              <a:t>192.168.1.10</a:t>
            </a:r>
            <a:r>
              <a:rPr kumimoji="1" lang="ja-JP" altLang="en-US" dirty="0"/>
              <a:t>の場合 </a:t>
            </a:r>
            <a:r>
              <a:rPr kumimoji="1" lang="en-US" altLang="ja-JP" dirty="0"/>
              <a:t>PC </a:t>
            </a:r>
            <a:r>
              <a:rPr kumimoji="1" lang="ja-JP" altLang="en-US" dirty="0"/>
              <a:t>　</a:t>
            </a:r>
            <a:r>
              <a:rPr kumimoji="1" lang="en-US" altLang="ja-JP" dirty="0"/>
              <a:t>192.168.1.11</a:t>
            </a:r>
            <a:r>
              <a:rPr kumimoji="1" lang="ja-JP" altLang="en-US" dirty="0"/>
              <a:t>にしてみる</a:t>
            </a:r>
            <a:endParaRPr kumimoji="1" lang="en-US" altLang="ja-JP" dirty="0"/>
          </a:p>
          <a:p>
            <a:r>
              <a:rPr kumimoji="1" lang="en-US" altLang="ja-JP" dirty="0"/>
              <a:t>PC</a:t>
            </a:r>
            <a:r>
              <a:rPr kumimoji="1" lang="ja-JP" altLang="en-US" dirty="0"/>
              <a:t>のクロム立ち上げて、</a:t>
            </a:r>
            <a:r>
              <a:rPr kumimoji="1" lang="en-US" altLang="ja-JP" dirty="0"/>
              <a:t>SLM</a:t>
            </a:r>
            <a:r>
              <a:rPr kumimoji="1" lang="ja-JP" altLang="en-US" dirty="0"/>
              <a:t>の</a:t>
            </a:r>
            <a:r>
              <a:rPr kumimoji="1" lang="en-US" altLang="ja-JP" dirty="0"/>
              <a:t>IP</a:t>
            </a:r>
            <a:r>
              <a:rPr kumimoji="1" lang="ja-JP" altLang="en-US" dirty="0"/>
              <a:t>あ</a:t>
            </a:r>
            <a:r>
              <a:rPr kumimoji="1" lang="en-US" altLang="ja-JP" dirty="0"/>
              <a:t>d</a:t>
            </a:r>
            <a:r>
              <a:rPr kumimoji="1" lang="ja-JP" altLang="en-US" dirty="0"/>
              <a:t>レス入力する　</a:t>
            </a:r>
            <a:endParaRPr kumimoji="1" lang="en-US" altLang="ja-JP" dirty="0"/>
          </a:p>
          <a:p>
            <a:endParaRPr kumimoji="1" lang="en-US" altLang="ja-JP" dirty="0"/>
          </a:p>
          <a:p>
            <a:r>
              <a:rPr kumimoji="1" lang="en-US" altLang="ja-JP" dirty="0"/>
              <a:t>User</a:t>
            </a:r>
            <a:r>
              <a:rPr kumimoji="1" lang="ja-JP" altLang="en-US" dirty="0"/>
              <a:t> </a:t>
            </a:r>
            <a:r>
              <a:rPr kumimoji="1" lang="en-US" altLang="ja-JP" dirty="0"/>
              <a:t>Name</a:t>
            </a:r>
            <a:r>
              <a:rPr kumimoji="1" lang="ja-JP" altLang="en-US" dirty="0"/>
              <a:t>：　</a:t>
            </a:r>
            <a:r>
              <a:rPr kumimoji="1" lang="en-US" altLang="ja-JP" dirty="0"/>
              <a:t>USER</a:t>
            </a:r>
          </a:p>
          <a:p>
            <a:r>
              <a:rPr kumimoji="1" lang="en-US" altLang="ja-JP" dirty="0" err="1"/>
              <a:t>Passoword</a:t>
            </a:r>
            <a:r>
              <a:rPr kumimoji="1" lang="ja-JP" altLang="en-US" dirty="0"/>
              <a:t>：</a:t>
            </a:r>
            <a:r>
              <a:rPr kumimoji="1" lang="en-US" altLang="ja-JP" dirty="0"/>
              <a:t>0000</a:t>
            </a:r>
          </a:p>
          <a:p>
            <a:endParaRPr kumimoji="1" lang="en-US" altLang="ja-JP"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22</a:t>
            </a:fld>
            <a:endParaRPr kumimoji="1" lang="ja-JP" altLang="en-US"/>
          </a:p>
        </p:txBody>
      </p:sp>
    </p:spTree>
    <p:extLst>
      <p:ext uri="{BB962C8B-B14F-4D97-AF65-F5344CB8AC3E}">
        <p14:creationId xmlns:p14="http://schemas.microsoft.com/office/powerpoint/2010/main" val="3359755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市販のトラベルルーターは絶対的な</a:t>
            </a:r>
            <a:r>
              <a:rPr kumimoji="1" lang="en-US" altLang="ja-JP" dirty="0"/>
              <a:t>IP</a:t>
            </a:r>
            <a:r>
              <a:rPr kumimoji="1" lang="ja-JP" altLang="en-US" dirty="0"/>
              <a:t>アドレスを持っている＝親機</a:t>
            </a:r>
            <a:endParaRPr kumimoji="1" lang="en-US" altLang="ja-JP" dirty="0"/>
          </a:p>
          <a:p>
            <a:r>
              <a:rPr kumimoji="1" lang="ja-JP" altLang="en-US" dirty="0"/>
              <a:t>トラベルルーターと騒音計は</a:t>
            </a:r>
            <a:r>
              <a:rPr kumimoji="1" lang="en-US" altLang="ja-JP" dirty="0"/>
              <a:t>LAN</a:t>
            </a:r>
            <a:r>
              <a:rPr kumimoji="1" lang="ja-JP" altLang="en-US" dirty="0"/>
              <a:t>ケーブルでつなぎ、トラベルルータとパソコンは無線</a:t>
            </a:r>
            <a:r>
              <a:rPr kumimoji="1" lang="en-US" altLang="ja-JP" dirty="0"/>
              <a:t>LAN</a:t>
            </a:r>
            <a:r>
              <a:rPr kumimoji="1" lang="ja-JP" altLang="en-US" dirty="0"/>
              <a:t>でつなぐ</a:t>
            </a:r>
            <a:endParaRPr kumimoji="1" lang="en-US" altLang="ja-JP" dirty="0"/>
          </a:p>
          <a:p>
            <a:r>
              <a:rPr kumimoji="1" lang="ja-JP" altLang="en-US" dirty="0"/>
              <a:t>従って、騒音計と</a:t>
            </a:r>
            <a:r>
              <a:rPr kumimoji="1" lang="en-US" altLang="ja-JP" dirty="0"/>
              <a:t>PC</a:t>
            </a:r>
            <a:r>
              <a:rPr kumimoji="1" lang="ja-JP" altLang="en-US" dirty="0"/>
              <a:t>はトラベルルータの子となるイメージ</a:t>
            </a:r>
            <a:endParaRPr kumimoji="1" lang="en-US" altLang="ja-JP" dirty="0"/>
          </a:p>
          <a:p>
            <a:r>
              <a:rPr kumimoji="1" lang="ja-JP" altLang="en-US" dirty="0"/>
              <a:t>トラベルルータは、グローバル</a:t>
            </a:r>
            <a:r>
              <a:rPr kumimoji="1" lang="en-US" altLang="ja-JP" dirty="0"/>
              <a:t>IP</a:t>
            </a:r>
            <a:r>
              <a:rPr kumimoji="1" lang="ja-JP" altLang="en-US" dirty="0"/>
              <a:t>アドレス持っていない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23</a:t>
            </a:fld>
            <a:endParaRPr kumimoji="1" lang="ja-JP" altLang="en-US"/>
          </a:p>
        </p:txBody>
      </p:sp>
    </p:spTree>
    <p:extLst>
      <p:ext uri="{BB962C8B-B14F-4D97-AF65-F5344CB8AC3E}">
        <p14:creationId xmlns:p14="http://schemas.microsoft.com/office/powerpoint/2010/main" val="285759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騒音計の設定</a:t>
            </a:r>
            <a:endParaRPr kumimoji="1" lang="en-US" altLang="ja-JP" dirty="0"/>
          </a:p>
          <a:p>
            <a:r>
              <a:rPr kumimoji="1" lang="ja-JP" altLang="en-US" dirty="0"/>
              <a:t>メニュ→　</a:t>
            </a:r>
            <a:r>
              <a:rPr kumimoji="1" lang="en-US" altLang="ja-JP" dirty="0"/>
              <a:t>I/O</a:t>
            </a:r>
            <a:r>
              <a:rPr kumimoji="1" lang="ja-JP" altLang="en-US" dirty="0"/>
              <a:t>　→</a:t>
            </a:r>
            <a:r>
              <a:rPr kumimoji="1" lang="en-US" altLang="ja-JP" dirty="0"/>
              <a:t>LAN</a:t>
            </a:r>
            <a:r>
              <a:rPr kumimoji="1" lang="ja-JP" altLang="en-US" dirty="0"/>
              <a:t>　</a:t>
            </a:r>
            <a:r>
              <a:rPr kumimoji="1" lang="en-US" altLang="ja-JP" dirty="0"/>
              <a:t>Function</a:t>
            </a:r>
            <a:r>
              <a:rPr kumimoji="1" lang="ja-JP" altLang="en-US" dirty="0"/>
              <a:t>　</a:t>
            </a:r>
            <a:r>
              <a:rPr kumimoji="1" lang="en-US" altLang="ja-JP" dirty="0"/>
              <a:t>ON,</a:t>
            </a:r>
            <a:r>
              <a:rPr kumimoji="1" lang="ja-JP" altLang="en-US" dirty="0"/>
              <a:t>　</a:t>
            </a:r>
            <a:r>
              <a:rPr kumimoji="1" lang="en-US" altLang="ja-JP" dirty="0"/>
              <a:t>DHCP</a:t>
            </a:r>
            <a:r>
              <a:rPr kumimoji="1" lang="ja-JP" altLang="en-US" dirty="0"/>
              <a:t>　</a:t>
            </a:r>
            <a:r>
              <a:rPr kumimoji="1" lang="en-US" altLang="ja-JP" dirty="0"/>
              <a:t>ON</a:t>
            </a:r>
            <a:r>
              <a:rPr kumimoji="1" lang="ja-JP" altLang="en-US" dirty="0"/>
              <a:t>（これがオンになると</a:t>
            </a:r>
            <a:r>
              <a:rPr kumimoji="1" lang="en-US" altLang="ja-JP" dirty="0"/>
              <a:t>IP</a:t>
            </a:r>
            <a:r>
              <a:rPr kumimoji="1" lang="ja-JP" altLang="en-US" dirty="0"/>
              <a:t>アドレスでてくる）、</a:t>
            </a:r>
            <a:r>
              <a:rPr kumimoji="1" lang="en-US" altLang="ja-JP" dirty="0"/>
              <a:t>Web App</a:t>
            </a:r>
            <a:r>
              <a:rPr kumimoji="1" lang="ja-JP" altLang="en-US" dirty="0"/>
              <a:t>　</a:t>
            </a:r>
            <a:r>
              <a:rPr kumimoji="1" lang="en-US" altLang="ja-JP" dirty="0"/>
              <a:t>ON</a:t>
            </a:r>
          </a:p>
          <a:p>
            <a:endParaRPr kumimoji="1" lang="en-US" altLang="ja-JP" dirty="0"/>
          </a:p>
          <a:p>
            <a:r>
              <a:rPr kumimoji="1" lang="en-US" altLang="ja-JP" dirty="0"/>
              <a:t>PC</a:t>
            </a:r>
            <a:r>
              <a:rPr kumimoji="1" lang="ja-JP" altLang="en-US" dirty="0"/>
              <a:t>の設定</a:t>
            </a:r>
            <a:endParaRPr kumimoji="1" lang="en-US" altLang="ja-JP" dirty="0"/>
          </a:p>
          <a:p>
            <a:r>
              <a:rPr kumimoji="1" lang="ja-JP" altLang="en-US" dirty="0"/>
              <a:t>コントロールパネル→共有ネットワーク情報→アダプター設定→イーサーネット→プロトコール</a:t>
            </a:r>
            <a:endParaRPr kumimoji="1" lang="en-US" altLang="ja-JP" dirty="0"/>
          </a:p>
          <a:p>
            <a:r>
              <a:rPr kumimoji="1" lang="en-US" altLang="ja-JP" dirty="0"/>
              <a:t>SLM</a:t>
            </a:r>
            <a:r>
              <a:rPr kumimoji="1" lang="ja-JP" altLang="en-US" dirty="0"/>
              <a:t>の</a:t>
            </a:r>
            <a:r>
              <a:rPr kumimoji="1" lang="en-US" altLang="ja-JP" dirty="0"/>
              <a:t>IP</a:t>
            </a:r>
            <a:r>
              <a:rPr kumimoji="1" lang="ja-JP" altLang="en-US" dirty="0"/>
              <a:t>アドレスと末尾を変える　例）</a:t>
            </a:r>
            <a:r>
              <a:rPr kumimoji="1" lang="en-US" altLang="ja-JP" dirty="0"/>
              <a:t>SLM</a:t>
            </a:r>
            <a:r>
              <a:rPr kumimoji="1" lang="ja-JP" altLang="en-US" dirty="0"/>
              <a:t>　</a:t>
            </a:r>
            <a:r>
              <a:rPr kumimoji="1" lang="en-US" altLang="ja-JP" dirty="0"/>
              <a:t>192.168.1.10</a:t>
            </a:r>
            <a:r>
              <a:rPr kumimoji="1" lang="ja-JP" altLang="en-US" dirty="0"/>
              <a:t>の場合 </a:t>
            </a:r>
            <a:r>
              <a:rPr kumimoji="1" lang="en-US" altLang="ja-JP" dirty="0"/>
              <a:t>PC </a:t>
            </a:r>
            <a:r>
              <a:rPr kumimoji="1" lang="ja-JP" altLang="en-US" dirty="0"/>
              <a:t>　</a:t>
            </a:r>
            <a:r>
              <a:rPr kumimoji="1" lang="en-US" altLang="ja-JP" dirty="0"/>
              <a:t>192.168.1.11</a:t>
            </a:r>
            <a:r>
              <a:rPr kumimoji="1" lang="ja-JP" altLang="en-US" dirty="0"/>
              <a:t>にしてみる</a:t>
            </a:r>
            <a:endParaRPr kumimoji="1" lang="en-US" altLang="ja-JP" dirty="0"/>
          </a:p>
          <a:p>
            <a:r>
              <a:rPr kumimoji="1" lang="en-US" altLang="ja-JP" dirty="0"/>
              <a:t>PC</a:t>
            </a:r>
            <a:r>
              <a:rPr kumimoji="1" lang="ja-JP" altLang="en-US" dirty="0"/>
              <a:t>のクロム立ち上げて、</a:t>
            </a:r>
            <a:r>
              <a:rPr kumimoji="1" lang="en-US" altLang="ja-JP" dirty="0"/>
              <a:t>SLM</a:t>
            </a:r>
            <a:r>
              <a:rPr kumimoji="1" lang="ja-JP" altLang="en-US" dirty="0"/>
              <a:t>の</a:t>
            </a:r>
            <a:r>
              <a:rPr kumimoji="1" lang="en-US" altLang="ja-JP" dirty="0"/>
              <a:t>IP</a:t>
            </a:r>
            <a:r>
              <a:rPr kumimoji="1" lang="ja-JP" altLang="en-US" dirty="0"/>
              <a:t>あ</a:t>
            </a:r>
            <a:r>
              <a:rPr kumimoji="1" lang="en-US" altLang="ja-JP" dirty="0"/>
              <a:t>d</a:t>
            </a:r>
            <a:r>
              <a:rPr kumimoji="1" lang="ja-JP" altLang="en-US" dirty="0"/>
              <a:t>レス入力する　</a:t>
            </a:r>
            <a:endParaRPr kumimoji="1" lang="en-US" altLang="ja-JP" dirty="0"/>
          </a:p>
          <a:p>
            <a:endParaRPr kumimoji="1" lang="en-US" altLang="ja-JP" dirty="0"/>
          </a:p>
          <a:p>
            <a:r>
              <a:rPr kumimoji="1" lang="en-US" altLang="ja-JP" dirty="0"/>
              <a:t>User</a:t>
            </a:r>
            <a:r>
              <a:rPr kumimoji="1" lang="ja-JP" altLang="en-US" dirty="0"/>
              <a:t> </a:t>
            </a:r>
            <a:r>
              <a:rPr kumimoji="1" lang="en-US" altLang="ja-JP" dirty="0"/>
              <a:t>Name</a:t>
            </a:r>
            <a:r>
              <a:rPr kumimoji="1" lang="ja-JP" altLang="en-US" dirty="0"/>
              <a:t>：　</a:t>
            </a:r>
            <a:r>
              <a:rPr kumimoji="1" lang="en-US" altLang="ja-JP" dirty="0"/>
              <a:t>USER</a:t>
            </a:r>
          </a:p>
          <a:p>
            <a:r>
              <a:rPr kumimoji="1" lang="en-US" altLang="ja-JP" dirty="0" err="1"/>
              <a:t>Passoword</a:t>
            </a:r>
            <a:r>
              <a:rPr kumimoji="1" lang="ja-JP" altLang="en-US" dirty="0"/>
              <a:t>：</a:t>
            </a:r>
            <a:r>
              <a:rPr kumimoji="1" lang="en-US" altLang="ja-JP" dirty="0"/>
              <a:t>0000</a:t>
            </a:r>
          </a:p>
          <a:p>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24</a:t>
            </a:fld>
            <a:endParaRPr kumimoji="1" lang="ja-JP" altLang="en-US"/>
          </a:p>
        </p:txBody>
      </p:sp>
    </p:spTree>
    <p:extLst>
      <p:ext uri="{BB962C8B-B14F-4D97-AF65-F5344CB8AC3E}">
        <p14:creationId xmlns:p14="http://schemas.microsoft.com/office/powerpoint/2010/main" val="2518712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社内</a:t>
            </a:r>
            <a:r>
              <a:rPr kumimoji="1" lang="en-US" altLang="ja-JP" dirty="0"/>
              <a:t>LAN</a:t>
            </a:r>
            <a:r>
              <a:rPr kumimoji="1" lang="ja-JP" altLang="en-US" dirty="0"/>
              <a:t>と接続するなら、工場内と事務所</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25</a:t>
            </a:fld>
            <a:endParaRPr kumimoji="1" lang="ja-JP" altLang="en-US"/>
          </a:p>
        </p:txBody>
      </p:sp>
    </p:spTree>
    <p:extLst>
      <p:ext uri="{BB962C8B-B14F-4D97-AF65-F5344CB8AC3E}">
        <p14:creationId xmlns:p14="http://schemas.microsoft.com/office/powerpoint/2010/main" val="3007577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グローバル</a:t>
            </a:r>
            <a:r>
              <a:rPr kumimoji="1" lang="en-US" altLang="ja-JP" dirty="0"/>
              <a:t>IP</a:t>
            </a:r>
            <a:r>
              <a:rPr kumimoji="1" lang="ja-JP" altLang="en-US" dirty="0"/>
              <a:t>アドレスに接続すれば、世界中に接続可能</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26</a:t>
            </a:fld>
            <a:endParaRPr kumimoji="1" lang="ja-JP" altLang="en-US"/>
          </a:p>
        </p:txBody>
      </p:sp>
    </p:spTree>
    <p:extLst>
      <p:ext uri="{BB962C8B-B14F-4D97-AF65-F5344CB8AC3E}">
        <p14:creationId xmlns:p14="http://schemas.microsoft.com/office/powerpoint/2010/main" val="3341064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sz="1200" b="0" i="0" u="none" strike="noStrike" baseline="0" dirty="0">
                <a:latin typeface="CIDFont+F4"/>
              </a:rPr>
              <a:t>• </a:t>
            </a:r>
            <a:r>
              <a:rPr lang="ja-JP" altLang="en-US" sz="1200" b="0" i="0" u="none" strike="noStrike" baseline="0" dirty="0">
                <a:latin typeface="CIDFont+F2"/>
              </a:rPr>
              <a:t>ウェブブラウザ： </a:t>
            </a:r>
            <a:r>
              <a:rPr lang="en-US" altLang="ja-JP" sz="1200" b="0" i="0" u="none" strike="noStrike" baseline="0" dirty="0">
                <a:latin typeface="CIDFont+F2"/>
              </a:rPr>
              <a:t>Chrome</a:t>
            </a:r>
            <a:r>
              <a:rPr lang="ja-JP" altLang="en-US" sz="1200" b="0" i="0" u="none" strike="noStrike" baseline="0" dirty="0">
                <a:latin typeface="CIDFont+F2"/>
              </a:rPr>
              <a:t>を推奨。</a:t>
            </a:r>
            <a:r>
              <a:rPr lang="en-US" altLang="ja-JP" sz="1200" b="0" i="0" u="none" strike="noStrike" baseline="0" dirty="0">
                <a:latin typeface="CIDFont+F2"/>
              </a:rPr>
              <a:t>NL-43</a:t>
            </a:r>
            <a:r>
              <a:rPr lang="ja-JP" altLang="en-US" sz="1200" b="0" i="0" u="none" strike="noStrike" baseline="0" dirty="0">
                <a:latin typeface="CIDFont+F2"/>
              </a:rPr>
              <a:t>とは</a:t>
            </a:r>
            <a:r>
              <a:rPr lang="en-US" altLang="ja-JP" sz="1200" b="0" i="0" u="none" strike="noStrike" baseline="0" dirty="0">
                <a:latin typeface="CIDFont+F2"/>
              </a:rPr>
              <a:t>1</a:t>
            </a:r>
            <a:r>
              <a:rPr lang="ja-JP" altLang="en-US" sz="1200" b="0" i="0" u="none" strike="noStrike" baseline="0" dirty="0">
                <a:latin typeface="CIDFont+F2"/>
              </a:rPr>
              <a:t>対</a:t>
            </a:r>
            <a:r>
              <a:rPr lang="en-US" altLang="ja-JP" sz="1200" b="0" i="0" u="none" strike="noStrike" baseline="0" dirty="0">
                <a:latin typeface="CIDFont+F2"/>
              </a:rPr>
              <a:t>1</a:t>
            </a:r>
            <a:r>
              <a:rPr lang="ja-JP" altLang="en-US" sz="1200" b="0" i="0" u="none" strike="noStrike" baseline="0" dirty="0">
                <a:latin typeface="CIDFont+F2"/>
              </a:rPr>
              <a:t>。ダウンロードは</a:t>
            </a:r>
            <a:r>
              <a:rPr lang="en-US" altLang="ja-JP" sz="1200" b="0" i="0" u="none" strike="noStrike" baseline="0" dirty="0">
                <a:latin typeface="CIDFont+F2"/>
              </a:rPr>
              <a:t>1</a:t>
            </a:r>
            <a:r>
              <a:rPr lang="ja-JP" altLang="en-US" sz="1200" b="0" i="0" u="none" strike="noStrike" baseline="0" dirty="0">
                <a:latin typeface="CIDFont+F2"/>
              </a:rPr>
              <a:t>ファイルずつ。通信環境に</a:t>
            </a:r>
          </a:p>
          <a:p>
            <a:pPr algn="l"/>
            <a:r>
              <a:rPr lang="ja-JP" altLang="en-US" sz="1200" b="0" i="0" u="none" strike="noStrike" baseline="0" dirty="0">
                <a:latin typeface="CIDFont+F2"/>
              </a:rPr>
              <a:t>依存するため、環境が良好なことは重要。スマホは主にリアルタイムモニタ、設定確認の用途。</a:t>
            </a:r>
            <a:endParaRPr kumimoji="1" lang="ja-JP" altLang="en-US" dirty="0"/>
          </a:p>
          <a:p>
            <a:pPr marL="171450" indent="-171450">
              <a:buFontTx/>
              <a:buChar char="-"/>
            </a:pPr>
            <a:r>
              <a:rPr kumimoji="1" lang="en-US" altLang="ja-JP" dirty="0"/>
              <a:t>Web Browser: Chrome recommended, one-to-one with NL-43, download one file at a time. </a:t>
            </a:r>
          </a:p>
          <a:p>
            <a:pPr marL="171450" indent="-171450">
              <a:buFontTx/>
              <a:buChar char="-"/>
            </a:pPr>
            <a:r>
              <a:rPr kumimoji="1" lang="en-US" altLang="ja-JP" dirty="0"/>
              <a:t>It is important to have a good communication environment.</a:t>
            </a:r>
          </a:p>
          <a:p>
            <a:pPr marL="171450" indent="-171450">
              <a:buFontTx/>
              <a:buChar char="-"/>
            </a:pPr>
            <a:r>
              <a:rPr kumimoji="1" lang="en-US" altLang="ja-JP" dirty="0"/>
              <a:t> Use a smartphone mainly for real-time monitoring and setting confirmation.</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27</a:t>
            </a:fld>
            <a:endParaRPr kumimoji="1" lang="ja-JP" altLang="en-US"/>
          </a:p>
        </p:txBody>
      </p:sp>
    </p:spTree>
    <p:extLst>
      <p:ext uri="{BB962C8B-B14F-4D97-AF65-F5344CB8AC3E}">
        <p14:creationId xmlns:p14="http://schemas.microsoft.com/office/powerpoint/2010/main" val="363761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quick review.</a:t>
            </a:r>
          </a:p>
          <a:p>
            <a:r>
              <a:rPr kumimoji="1" lang="en-US" altLang="ja-JP" dirty="0"/>
              <a:t>There are two major difference between Class 2 and Class1. The accuracy and frequency range.</a:t>
            </a:r>
          </a:p>
          <a:p>
            <a:r>
              <a:rPr kumimoji="1" lang="en-US" altLang="ja-JP" dirty="0"/>
              <a:t>Frequency range for Class 2 …, Class 1 ….</a:t>
            </a:r>
          </a:p>
          <a:p>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3</a:t>
            </a:fld>
            <a:endParaRPr kumimoji="1" lang="ja-JP" altLang="en-US"/>
          </a:p>
        </p:txBody>
      </p:sp>
    </p:spTree>
    <p:extLst>
      <p:ext uri="{BB962C8B-B14F-4D97-AF65-F5344CB8AC3E}">
        <p14:creationId xmlns:p14="http://schemas.microsoft.com/office/powerpoint/2010/main" val="178322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Difference in appearance. What do you notice?</a:t>
            </a:r>
          </a:p>
          <a:p>
            <a:r>
              <a:rPr kumimoji="1" lang="en-US" altLang="ja-JP" dirty="0"/>
              <a:t>Number</a:t>
            </a:r>
            <a:r>
              <a:rPr kumimoji="1" lang="ja-JP" altLang="en-US" dirty="0"/>
              <a:t> </a:t>
            </a:r>
            <a:r>
              <a:rPr kumimoji="1" lang="en-US" altLang="ja-JP" dirty="0"/>
              <a:t>of</a:t>
            </a:r>
            <a:r>
              <a:rPr kumimoji="1" lang="ja-JP" altLang="en-US" dirty="0"/>
              <a:t> </a:t>
            </a:r>
            <a:r>
              <a:rPr kumimoji="1" lang="en-US" altLang="ja-JP" dirty="0"/>
              <a:t>buttons, size of LCD display</a:t>
            </a:r>
          </a:p>
          <a:p>
            <a:pPr algn="l"/>
            <a:r>
              <a:rPr lang="en-US" altLang="ja-JP" sz="1800" b="0" i="0" u="none" strike="noStrike" baseline="0" dirty="0">
                <a:latin typeface="CIDFont+F2"/>
              </a:rPr>
              <a:t>Combines physical keys and touch panel operation</a:t>
            </a:r>
          </a:p>
          <a:p>
            <a:pPr algn="l"/>
            <a:r>
              <a:rPr lang="en-US" altLang="ja-JP" sz="1200" b="0" i="0" u="none" strike="noStrike" baseline="0" dirty="0">
                <a:latin typeface="CIDFont+F2"/>
              </a:rPr>
              <a:t>Operation is intuitive and user interface is easy-to-understand</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4</a:t>
            </a:fld>
            <a:endParaRPr kumimoji="1" lang="ja-JP" altLang="en-US"/>
          </a:p>
        </p:txBody>
      </p:sp>
    </p:spTree>
    <p:extLst>
      <p:ext uri="{BB962C8B-B14F-4D97-AF65-F5344CB8AC3E}">
        <p14:creationId xmlns:p14="http://schemas.microsoft.com/office/powerpoint/2010/main" val="343644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Slogan: Quality, the RION promise. High quality = Measurement result is reliable ( it is traceable to international metrology standard</a:t>
            </a:r>
            <a:r>
              <a:rPr kumimoji="1" lang="ja-JP" altLang="en-US" dirty="0"/>
              <a:t>国際計量標準</a:t>
            </a:r>
            <a:r>
              <a:rPr kumimoji="1" lang="en-US" altLang="ja-JP" dirty="0"/>
              <a:t>).</a:t>
            </a:r>
          </a:p>
          <a:p>
            <a:r>
              <a:rPr kumimoji="1" lang="en-US" altLang="ja-JP" dirty="0"/>
              <a:t>It doesn’t break easily. It can be used for many years without giving trouble (we keep 8 years worth of parts stock after the product is finished manufacturing). Water-proof.</a:t>
            </a:r>
          </a:p>
          <a:p>
            <a:r>
              <a:rPr kumimoji="1" lang="en-US" altLang="ja-JP" dirty="0"/>
              <a:t>The high quality is the same as previous model.</a:t>
            </a:r>
          </a:p>
          <a:p>
            <a:r>
              <a:rPr kumimoji="1" lang="en-US" altLang="ja-JP" dirty="0"/>
              <a:t>Concept is to CONNECT. The new SLM has easy connectivity for unattended noise monitoring</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5</a:t>
            </a:fld>
            <a:endParaRPr kumimoji="1" lang="ja-JP" altLang="en-US"/>
          </a:p>
        </p:txBody>
      </p:sp>
    </p:spTree>
    <p:extLst>
      <p:ext uri="{BB962C8B-B14F-4D97-AF65-F5344CB8AC3E}">
        <p14:creationId xmlns:p14="http://schemas.microsoft.com/office/powerpoint/2010/main" val="77793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a:spcBef>
                <a:spcPts val="0"/>
              </a:spcBef>
              <a:spcAft>
                <a:spcPts val="0"/>
              </a:spcAft>
            </a:pPr>
            <a:r>
              <a:rPr lang="en-US" altLang="ja-JP" sz="1800" dirty="0">
                <a:effectLst/>
                <a:ea typeface="游ゴシック" panose="020B0400000000000000" pitchFamily="50" charset="-128"/>
              </a:rPr>
              <a:t>Unattended noise monitoring is the trend and requirement for many users today.</a:t>
            </a:r>
          </a:p>
          <a:p>
            <a:pPr marL="0" marR="0">
              <a:spcBef>
                <a:spcPts val="0"/>
              </a:spcBef>
              <a:spcAft>
                <a:spcPts val="0"/>
              </a:spcAft>
            </a:pPr>
            <a:r>
              <a:rPr lang="en-US" altLang="ja-JP" sz="1800" dirty="0">
                <a:effectLst/>
                <a:ea typeface="游ゴシック" panose="020B0400000000000000" pitchFamily="50" charset="-128"/>
              </a:rPr>
              <a:t>Previously, for noise monitoring you had to visit the site, set the sound level meter, go back to office.</a:t>
            </a:r>
          </a:p>
          <a:p>
            <a:pPr marL="0" marR="0">
              <a:spcBef>
                <a:spcPts val="0"/>
              </a:spcBef>
              <a:spcAft>
                <a:spcPts val="0"/>
              </a:spcAft>
            </a:pPr>
            <a:r>
              <a:rPr lang="en-US" altLang="ja-JP" sz="1800" dirty="0">
                <a:effectLst/>
                <a:ea typeface="游ゴシック" panose="020B0400000000000000" pitchFamily="50" charset="-128"/>
              </a:rPr>
              <a:t>A day/week later go visit the site again to collect data saved on SD card; start the meter again… go back to the office…. Had to visit the site several times to complete measurement  task.</a:t>
            </a:r>
          </a:p>
          <a:p>
            <a:pPr marL="0" marR="0">
              <a:spcBef>
                <a:spcPts val="0"/>
              </a:spcBef>
              <a:spcAft>
                <a:spcPts val="0"/>
              </a:spcAft>
            </a:pPr>
            <a:r>
              <a:rPr lang="en-US" altLang="ja-JP" sz="1800" dirty="0">
                <a:effectLst/>
                <a:ea typeface="游ゴシック" panose="020B0400000000000000" pitchFamily="50" charset="-128"/>
              </a:rPr>
              <a:t>With new sound level meter, remote data acquisition requires only 1 visit.</a:t>
            </a:r>
          </a:p>
          <a:p>
            <a:pPr marL="0" marR="0">
              <a:spcBef>
                <a:spcPts val="0"/>
              </a:spcBef>
              <a:spcAft>
                <a:spcPts val="0"/>
              </a:spcAft>
            </a:pPr>
            <a:r>
              <a:rPr lang="en-US" altLang="ja-JP" sz="1800" dirty="0">
                <a:effectLst/>
                <a:ea typeface="游ゴシック" panose="020B0400000000000000" pitchFamily="50" charset="-128"/>
              </a:rPr>
              <a:t>You visit the site and set the sound level meter, go back to office, monitor and collect data while you are in the office.</a:t>
            </a:r>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6</a:t>
            </a:fld>
            <a:endParaRPr kumimoji="1" lang="ja-JP" altLang="en-US"/>
          </a:p>
        </p:txBody>
      </p:sp>
    </p:spTree>
    <p:extLst>
      <p:ext uri="{BB962C8B-B14F-4D97-AF65-F5344CB8AC3E}">
        <p14:creationId xmlns:p14="http://schemas.microsoft.com/office/powerpoint/2010/main" val="1753662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Must introduce features….</a:t>
            </a:r>
          </a:p>
          <a:p>
            <a:r>
              <a:rPr kumimoji="1" lang="en-US" altLang="ja-JP" dirty="0"/>
              <a:t>There are two features that is first in Japan.</a:t>
            </a:r>
            <a:endParaRPr kumimoji="1" lang="ja-JP" altLang="en-US"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7</a:t>
            </a:fld>
            <a:endParaRPr kumimoji="1" lang="ja-JP" altLang="en-US"/>
          </a:p>
        </p:txBody>
      </p:sp>
    </p:spTree>
    <p:extLst>
      <p:ext uri="{BB962C8B-B14F-4D97-AF65-F5344CB8AC3E}">
        <p14:creationId xmlns:p14="http://schemas.microsoft.com/office/powerpoint/2010/main" val="3170910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  First in Japan (ACO does not have it) </a:t>
            </a:r>
          </a:p>
          <a:p>
            <a:pPr algn="l"/>
            <a:r>
              <a:rPr lang="en-US" altLang="ja-JP" sz="1800" b="0" i="0" u="none" strike="noStrike" baseline="0" dirty="0">
                <a:latin typeface="CIDFont+F2"/>
              </a:rPr>
              <a:t>It has LAN terminal for strengthening the network connection with other communication devices</a:t>
            </a:r>
          </a:p>
          <a:p>
            <a:pPr algn="l"/>
            <a:r>
              <a:rPr lang="en-US" altLang="ja-JP" sz="1800" b="0" i="0" u="none" strike="noStrike" baseline="0" dirty="0">
                <a:latin typeface="CIDFont+F2"/>
              </a:rPr>
              <a:t>It has Web app for easy noise monitoring via a PC or smartphone web browser</a:t>
            </a:r>
            <a:endParaRPr kumimoji="1" lang="en-US" altLang="ja-JP"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8</a:t>
            </a:fld>
            <a:endParaRPr kumimoji="1" lang="ja-JP" altLang="en-US"/>
          </a:p>
        </p:txBody>
      </p:sp>
    </p:spTree>
    <p:extLst>
      <p:ext uri="{BB962C8B-B14F-4D97-AF65-F5344CB8AC3E}">
        <p14:creationId xmlns:p14="http://schemas.microsoft.com/office/powerpoint/2010/main" val="186946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You can monitor noise level, listen to noise, change settings of the sound level meter from the PC.</a:t>
            </a:r>
          </a:p>
          <a:p>
            <a:endParaRPr kumimoji="1" lang="en-US" altLang="ja-JP" dirty="0"/>
          </a:p>
        </p:txBody>
      </p:sp>
      <p:sp>
        <p:nvSpPr>
          <p:cNvPr id="4" name="スライド番号プレースホルダー 3"/>
          <p:cNvSpPr>
            <a:spLocks noGrp="1"/>
          </p:cNvSpPr>
          <p:nvPr>
            <p:ph type="sldNum" sz="quarter" idx="5"/>
          </p:nvPr>
        </p:nvSpPr>
        <p:spPr/>
        <p:txBody>
          <a:bodyPr/>
          <a:lstStyle/>
          <a:p>
            <a:fld id="{D5E77BA1-D788-4D14-9024-BDB92FC3048D}" type="slidenum">
              <a:rPr kumimoji="1" lang="ja-JP" altLang="en-US" smtClean="0"/>
              <a:t>9</a:t>
            </a:fld>
            <a:endParaRPr kumimoji="1" lang="ja-JP" altLang="en-US"/>
          </a:p>
        </p:txBody>
      </p:sp>
    </p:spTree>
    <p:extLst>
      <p:ext uri="{BB962C8B-B14F-4D97-AF65-F5344CB8AC3E}">
        <p14:creationId xmlns:p14="http://schemas.microsoft.com/office/powerpoint/2010/main" val="260214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49">
            <a:extLst>
              <a:ext uri="{FF2B5EF4-FFF2-40B4-BE49-F238E27FC236}">
                <a16:creationId xmlns:a16="http://schemas.microsoft.com/office/drawing/2014/main" id="{7DD07DA8-7AAC-46B5-AF7C-CDBB15F193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10625" y="6172200"/>
            <a:ext cx="3048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6">
            <a:extLst>
              <a:ext uri="{FF2B5EF4-FFF2-40B4-BE49-F238E27FC236}">
                <a16:creationId xmlns:a16="http://schemas.microsoft.com/office/drawing/2014/main" id="{EBD0F7D9-7170-4ED6-B53F-A63B67AB8C91}"/>
              </a:ext>
            </a:extLst>
          </p:cNvPr>
          <p:cNvSpPr>
            <a:spLocks noChangeArrowheads="1"/>
          </p:cNvSpPr>
          <p:nvPr userDrawn="1"/>
        </p:nvSpPr>
        <p:spPr bwMode="auto">
          <a:xfrm flipV="1">
            <a:off x="0" y="0"/>
            <a:ext cx="12192000" cy="342900"/>
          </a:xfrm>
          <a:prstGeom prst="rect">
            <a:avLst/>
          </a:prstGeom>
          <a:solidFill>
            <a:srgbClr val="034EA2"/>
          </a:solidFill>
          <a:ln>
            <a:noFill/>
          </a:ln>
          <a:effectLst/>
        </p:spPr>
        <p:txBody>
          <a:bodyPr wrap="none" anchor="ctr"/>
          <a:lstStyle>
            <a:lvl1pPr>
              <a:defRPr kumimoji="1" sz="2400">
                <a:solidFill>
                  <a:schemeClr val="tx2"/>
                </a:solidFill>
                <a:latin typeface="Century" panose="02040604050505020304" pitchFamily="18" charset="0"/>
                <a:ea typeface="ＭＳ Ｐゴシック" panose="020B0600070205080204" pitchFamily="50" charset="-128"/>
              </a:defRPr>
            </a:lvl1pPr>
            <a:lvl2pPr marL="742950" indent="-285750">
              <a:defRPr kumimoji="1" sz="2400">
                <a:solidFill>
                  <a:schemeClr val="tx2"/>
                </a:solidFill>
                <a:latin typeface="Century" panose="02040604050505020304" pitchFamily="18" charset="0"/>
                <a:ea typeface="ＭＳ Ｐゴシック" panose="020B0600070205080204" pitchFamily="50" charset="-128"/>
              </a:defRPr>
            </a:lvl2pPr>
            <a:lvl3pPr marL="1143000" indent="-228600">
              <a:defRPr kumimoji="1" sz="2400">
                <a:solidFill>
                  <a:schemeClr val="tx2"/>
                </a:solidFill>
                <a:latin typeface="Century" panose="02040604050505020304" pitchFamily="18" charset="0"/>
                <a:ea typeface="ＭＳ Ｐゴシック" panose="020B0600070205080204" pitchFamily="50" charset="-128"/>
              </a:defRPr>
            </a:lvl3pPr>
            <a:lvl4pPr marL="1600200" indent="-228600">
              <a:defRPr kumimoji="1" sz="2400">
                <a:solidFill>
                  <a:schemeClr val="tx2"/>
                </a:solidFill>
                <a:latin typeface="Century" panose="02040604050505020304" pitchFamily="18" charset="0"/>
                <a:ea typeface="ＭＳ Ｐゴシック" panose="020B0600070205080204" pitchFamily="50" charset="-128"/>
              </a:defRPr>
            </a:lvl4pPr>
            <a:lvl5pPr marL="2057400" indent="-228600">
              <a:defRPr kumimoji="1" sz="2400">
                <a:solidFill>
                  <a:schemeClr val="tx2"/>
                </a:solidFill>
                <a:latin typeface="Century" panose="020406040505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9pPr>
          </a:lstStyle>
          <a:p>
            <a:pPr algn="ctr" eaLnBrk="1" hangingPunct="1">
              <a:defRPr/>
            </a:pPr>
            <a:endParaRPr lang="ja-JP" altLang="en-US" sz="1800"/>
          </a:p>
        </p:txBody>
      </p:sp>
    </p:spTree>
    <p:extLst>
      <p:ext uri="{BB962C8B-B14F-4D97-AF65-F5344CB8AC3E}">
        <p14:creationId xmlns:p14="http://schemas.microsoft.com/office/powerpoint/2010/main" val="290845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付き">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0DB612DB-A4CC-4486-8A84-EC92114997EF}"/>
              </a:ext>
            </a:extLst>
          </p:cNvPr>
          <p:cNvCxnSpPr/>
          <p:nvPr userDrawn="1"/>
        </p:nvCxnSpPr>
        <p:spPr>
          <a:xfrm>
            <a:off x="0" y="1154906"/>
            <a:ext cx="12192000" cy="0"/>
          </a:xfrm>
          <a:prstGeom prst="line">
            <a:avLst/>
          </a:prstGeom>
          <a:ln w="31750">
            <a:gradFill flip="none" rotWithShape="1">
              <a:gsLst>
                <a:gs pos="0">
                  <a:schemeClr val="bg1">
                    <a:lumMod val="65000"/>
                  </a:schemeClr>
                </a:gs>
                <a:gs pos="41000">
                  <a:schemeClr val="bg1">
                    <a:lumMod val="85000"/>
                  </a:schemeClr>
                </a:gs>
                <a:gs pos="100000">
                  <a:schemeClr val="bg1"/>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1015847" y="484013"/>
            <a:ext cx="10317163" cy="698500"/>
          </a:xfrm>
          <a:prstGeom prst="rect">
            <a:avLst/>
          </a:prstGeom>
        </p:spPr>
        <p:txBody>
          <a:bodyPr/>
          <a:lstStyle>
            <a:lvl1pPr algn="l">
              <a:defRPr b="1">
                <a:latin typeface="Segoe UI Black" panose="020B0A02040204020203" pitchFamily="34" charset="0"/>
                <a:ea typeface="+mj-ea"/>
                <a:cs typeface="Segoe UI Semibold" panose="020B0702040204020203" pitchFamily="34" charset="0"/>
              </a:defRPr>
            </a:lvl1pPr>
          </a:lstStyle>
          <a:p>
            <a:r>
              <a:rPr lang="ja-JP" altLang="en-US" dirty="0"/>
              <a:t>マスター タイトルの書式設定</a:t>
            </a:r>
          </a:p>
        </p:txBody>
      </p:sp>
    </p:spTree>
    <p:extLst>
      <p:ext uri="{BB962C8B-B14F-4D97-AF65-F5344CB8AC3E}">
        <p14:creationId xmlns:p14="http://schemas.microsoft.com/office/powerpoint/2010/main" val="222869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目次用">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9361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6">
            <a:extLst>
              <a:ext uri="{FF2B5EF4-FFF2-40B4-BE49-F238E27FC236}">
                <a16:creationId xmlns:a16="http://schemas.microsoft.com/office/drawing/2014/main" id="{A743E07B-4581-46B8-932E-223723113A52}"/>
              </a:ext>
            </a:extLst>
          </p:cNvPr>
          <p:cNvSpPr>
            <a:spLocks noChangeArrowheads="1"/>
          </p:cNvSpPr>
          <p:nvPr/>
        </p:nvSpPr>
        <p:spPr bwMode="auto">
          <a:xfrm flipV="1">
            <a:off x="0" y="0"/>
            <a:ext cx="12192000" cy="342900"/>
          </a:xfrm>
          <a:prstGeom prst="rect">
            <a:avLst/>
          </a:prstGeom>
          <a:solidFill>
            <a:srgbClr val="034EA2"/>
          </a:solidFill>
          <a:ln>
            <a:noFill/>
          </a:ln>
          <a:effectLst/>
        </p:spPr>
        <p:txBody>
          <a:bodyPr wrap="none" anchor="ctr"/>
          <a:lstStyle>
            <a:lvl1pPr>
              <a:defRPr kumimoji="1" sz="2400">
                <a:solidFill>
                  <a:schemeClr val="tx2"/>
                </a:solidFill>
                <a:latin typeface="Century" panose="02040604050505020304" pitchFamily="18" charset="0"/>
                <a:ea typeface="ＭＳ Ｐゴシック" panose="020B0600070205080204" pitchFamily="50" charset="-128"/>
              </a:defRPr>
            </a:lvl1pPr>
            <a:lvl2pPr marL="742950" indent="-285750">
              <a:defRPr kumimoji="1" sz="2400">
                <a:solidFill>
                  <a:schemeClr val="tx2"/>
                </a:solidFill>
                <a:latin typeface="Century" panose="02040604050505020304" pitchFamily="18" charset="0"/>
                <a:ea typeface="ＭＳ Ｐゴシック" panose="020B0600070205080204" pitchFamily="50" charset="-128"/>
              </a:defRPr>
            </a:lvl2pPr>
            <a:lvl3pPr marL="1143000" indent="-228600">
              <a:defRPr kumimoji="1" sz="2400">
                <a:solidFill>
                  <a:schemeClr val="tx2"/>
                </a:solidFill>
                <a:latin typeface="Century" panose="02040604050505020304" pitchFamily="18" charset="0"/>
                <a:ea typeface="ＭＳ Ｐゴシック" panose="020B0600070205080204" pitchFamily="50" charset="-128"/>
              </a:defRPr>
            </a:lvl3pPr>
            <a:lvl4pPr marL="1600200" indent="-228600">
              <a:defRPr kumimoji="1" sz="2400">
                <a:solidFill>
                  <a:schemeClr val="tx2"/>
                </a:solidFill>
                <a:latin typeface="Century" panose="02040604050505020304" pitchFamily="18" charset="0"/>
                <a:ea typeface="ＭＳ Ｐゴシック" panose="020B0600070205080204" pitchFamily="50" charset="-128"/>
              </a:defRPr>
            </a:lvl4pPr>
            <a:lvl5pPr marL="2057400" indent="-228600">
              <a:defRPr kumimoji="1" sz="2400">
                <a:solidFill>
                  <a:schemeClr val="tx2"/>
                </a:solidFill>
                <a:latin typeface="Century" panose="020406040505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2"/>
                </a:solidFill>
                <a:latin typeface="Century" panose="02040604050505020304" pitchFamily="18" charset="0"/>
                <a:ea typeface="ＭＳ Ｐゴシック" panose="020B0600070205080204" pitchFamily="50" charset="-128"/>
              </a:defRPr>
            </a:lvl9pPr>
          </a:lstStyle>
          <a:p>
            <a:pPr algn="ctr" eaLnBrk="1" hangingPunct="1">
              <a:defRPr/>
            </a:pPr>
            <a:endParaRPr lang="ja-JP" altLang="en-US" sz="1800"/>
          </a:p>
        </p:txBody>
      </p:sp>
      <p:pic>
        <p:nvPicPr>
          <p:cNvPr id="1030" name="Picture 27" descr="R">
            <a:extLst>
              <a:ext uri="{FF2B5EF4-FFF2-40B4-BE49-F238E27FC236}">
                <a16:creationId xmlns:a16="http://schemas.microsoft.com/office/drawing/2014/main" id="{A405EF3F-EC1D-4FC1-87C0-B0507A3C4BE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7338" y="482600"/>
            <a:ext cx="644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587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p:titleStyle>
    <p:bodyStyle>
      <a:lvl1pPr marL="255588" indent="-255588" algn="l" rtl="0" eaLnBrk="0" fontAlgn="base" hangingPunct="0">
        <a:spcBef>
          <a:spcPct val="20000"/>
        </a:spcBef>
        <a:spcAft>
          <a:spcPct val="0"/>
        </a:spcAft>
        <a:buClr>
          <a:schemeClr val="folHlink"/>
        </a:buClr>
        <a:buSzPct val="60000"/>
        <a:buFont typeface="Wingdings" panose="05000000000000000000" pitchFamily="2" charset="2"/>
        <a:buChar char="n"/>
        <a:defRPr kumimoji="1" sz="2400">
          <a:solidFill>
            <a:schemeClr val="tx1"/>
          </a:solidFill>
          <a:latin typeface="Calibri" panose="020F0502020204030204" pitchFamily="34" charset="0"/>
          <a:ea typeface="ＭＳ Ｐゴシック" panose="020B0600070205080204" pitchFamily="50" charset="-128"/>
          <a:cs typeface="Calibri" panose="020F0502020204030204" pitchFamily="34" charset="0"/>
        </a:defRPr>
      </a:lvl1pPr>
      <a:lvl2pPr marL="555625" indent="-212725" algn="l" rtl="0" eaLnBrk="0" fontAlgn="base" hangingPunct="0">
        <a:spcBef>
          <a:spcPct val="20000"/>
        </a:spcBef>
        <a:spcAft>
          <a:spcPct val="0"/>
        </a:spcAft>
        <a:buClr>
          <a:schemeClr val="hlink"/>
        </a:buClr>
        <a:buSzPct val="55000"/>
        <a:buFont typeface="Wingdings" panose="05000000000000000000" pitchFamily="2" charset="2"/>
        <a:buChar char="n"/>
        <a:defRPr kumimoji="1" sz="2100">
          <a:solidFill>
            <a:schemeClr val="tx1"/>
          </a:solidFill>
          <a:latin typeface="Calibri" panose="020F0502020204030204" pitchFamily="34" charset="0"/>
          <a:ea typeface="ＭＳ Ｐゴシック" panose="020B0600070205080204" pitchFamily="50" charset="-128"/>
          <a:cs typeface="Calibri" panose="020F0502020204030204" pitchFamily="34" charset="0"/>
        </a:defRPr>
      </a:lvl2pPr>
      <a:lvl3pPr marL="855663" indent="-169863" algn="l" rtl="0" eaLnBrk="0" fontAlgn="base" hangingPunct="0">
        <a:spcBef>
          <a:spcPct val="20000"/>
        </a:spcBef>
        <a:spcAft>
          <a:spcPct val="0"/>
        </a:spcAft>
        <a:buClr>
          <a:schemeClr val="folHlink"/>
        </a:buClr>
        <a:buSzPct val="50000"/>
        <a:buFont typeface="Wingdings" panose="05000000000000000000" pitchFamily="2" charset="2"/>
        <a:buChar char="n"/>
        <a:defRPr kumimoji="1">
          <a:solidFill>
            <a:schemeClr val="tx1"/>
          </a:solidFill>
          <a:latin typeface="Calibri" panose="020F0502020204030204" pitchFamily="34" charset="0"/>
          <a:ea typeface="ＭＳ Ｐゴシック" panose="020B0600070205080204" pitchFamily="50" charset="-128"/>
          <a:cs typeface="Calibri" panose="020F0502020204030204" pitchFamily="34" charset="0"/>
        </a:defRPr>
      </a:lvl3pPr>
      <a:lvl4pPr marL="1198563" indent="-169863" algn="l" rtl="0" eaLnBrk="0" fontAlgn="base" hangingPunct="0">
        <a:spcBef>
          <a:spcPct val="20000"/>
        </a:spcBef>
        <a:spcAft>
          <a:spcPct val="0"/>
        </a:spcAft>
        <a:buClr>
          <a:schemeClr val="accent2"/>
        </a:buClr>
        <a:buSzPct val="55000"/>
        <a:buFont typeface="Wingdings" panose="05000000000000000000" pitchFamily="2" charset="2"/>
        <a:buChar char="n"/>
        <a:defRPr kumimoji="1" sz="1500">
          <a:solidFill>
            <a:schemeClr val="tx1"/>
          </a:solidFill>
          <a:latin typeface="Calibri" panose="020F0502020204030204" pitchFamily="34" charset="0"/>
          <a:ea typeface="ＭＳ Ｐゴシック" panose="020B0600070205080204" pitchFamily="50" charset="-128"/>
          <a:cs typeface="Calibri" panose="020F0502020204030204" pitchFamily="34" charset="0"/>
        </a:defRPr>
      </a:lvl4pPr>
      <a:lvl5pPr marL="1541463" indent="-169863" algn="l" rtl="0" eaLnBrk="0" fontAlgn="base" hangingPunct="0">
        <a:spcBef>
          <a:spcPct val="20000"/>
        </a:spcBef>
        <a:spcAft>
          <a:spcPct val="0"/>
        </a:spcAft>
        <a:buClr>
          <a:schemeClr val="accent1"/>
        </a:buClr>
        <a:buSzPct val="50000"/>
        <a:buFont typeface="Wingdings" panose="05000000000000000000" pitchFamily="2" charset="2"/>
        <a:buChar char="n"/>
        <a:defRPr kumimoji="1" sz="1500">
          <a:solidFill>
            <a:schemeClr val="tx1"/>
          </a:solidFill>
          <a:latin typeface="Calibri" panose="020F0502020204030204" pitchFamily="34" charset="0"/>
          <a:ea typeface="ＭＳ Ｐゴシック" panose="020B0600070205080204" pitchFamily="50" charset="-128"/>
          <a:cs typeface="Calibri" panose="020F0502020204030204" pitchFamily="34" charset="0"/>
        </a:defRPr>
      </a:lvl5pPr>
      <a:lvl6pPr marL="1885903" indent="-171446" algn="l" rtl="0" fontAlgn="base">
        <a:spcBef>
          <a:spcPct val="20000"/>
        </a:spcBef>
        <a:spcAft>
          <a:spcPct val="0"/>
        </a:spcAft>
        <a:buClr>
          <a:schemeClr val="accent1"/>
        </a:buClr>
        <a:buSzPct val="50000"/>
        <a:buFont typeface="Wingdings" pitchFamily="2" charset="2"/>
        <a:buChar char="n"/>
        <a:defRPr kumimoji="1" sz="1500">
          <a:solidFill>
            <a:schemeClr val="tx1"/>
          </a:solidFill>
          <a:latin typeface="+mn-lt"/>
          <a:ea typeface="+mn-ea"/>
        </a:defRPr>
      </a:lvl6pPr>
      <a:lvl7pPr marL="2228795" indent="-171446" algn="l" rtl="0" fontAlgn="base">
        <a:spcBef>
          <a:spcPct val="20000"/>
        </a:spcBef>
        <a:spcAft>
          <a:spcPct val="0"/>
        </a:spcAft>
        <a:buClr>
          <a:schemeClr val="accent1"/>
        </a:buClr>
        <a:buSzPct val="50000"/>
        <a:buFont typeface="Wingdings" pitchFamily="2" charset="2"/>
        <a:buChar char="n"/>
        <a:defRPr kumimoji="1" sz="1500">
          <a:solidFill>
            <a:schemeClr val="tx1"/>
          </a:solidFill>
          <a:latin typeface="+mn-lt"/>
          <a:ea typeface="+mn-ea"/>
        </a:defRPr>
      </a:lvl7pPr>
      <a:lvl8pPr marL="2571686" indent="-171446" algn="l" rtl="0" fontAlgn="base">
        <a:spcBef>
          <a:spcPct val="20000"/>
        </a:spcBef>
        <a:spcAft>
          <a:spcPct val="0"/>
        </a:spcAft>
        <a:buClr>
          <a:schemeClr val="accent1"/>
        </a:buClr>
        <a:buSzPct val="50000"/>
        <a:buFont typeface="Wingdings" pitchFamily="2" charset="2"/>
        <a:buChar char="n"/>
        <a:defRPr kumimoji="1" sz="1500">
          <a:solidFill>
            <a:schemeClr val="tx1"/>
          </a:solidFill>
          <a:latin typeface="+mn-lt"/>
          <a:ea typeface="+mn-ea"/>
        </a:defRPr>
      </a:lvl8pPr>
      <a:lvl9pPr marL="2914577" indent="-171446" algn="l" rtl="0" fontAlgn="base">
        <a:spcBef>
          <a:spcPct val="20000"/>
        </a:spcBef>
        <a:spcAft>
          <a:spcPct val="0"/>
        </a:spcAft>
        <a:buClr>
          <a:schemeClr val="accent1"/>
        </a:buClr>
        <a:buSzPct val="50000"/>
        <a:buFont typeface="Wingdings" pitchFamily="2" charset="2"/>
        <a:buChar char="n"/>
        <a:defRPr kumimoji="1" sz="1500">
          <a:solidFill>
            <a:schemeClr val="tx1"/>
          </a:solidFill>
          <a:latin typeface="+mn-lt"/>
          <a:ea typeface="+mn-ea"/>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0.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2.sv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7.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tiff"/><Relationship Id="rId4" Type="http://schemas.openxmlformats.org/officeDocument/2006/relationships/image" Target="../media/image29.svg"/><Relationship Id="rId9" Type="http://schemas.openxmlformats.org/officeDocument/2006/relationships/image" Target="../media/image34.sv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4.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9.svg"/><Relationship Id="rId5" Type="http://schemas.openxmlformats.org/officeDocument/2006/relationships/image" Target="../media/image30.tiff"/><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29.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849AF6-96FC-4FD4-8F40-ABB2D50E4DAA}"/>
              </a:ext>
            </a:extLst>
          </p:cNvPr>
          <p:cNvSpPr>
            <a:spLocks noGrp="1"/>
          </p:cNvSpPr>
          <p:nvPr>
            <p:ph type="ctrTitle" idx="4294967295"/>
          </p:nvPr>
        </p:nvSpPr>
        <p:spPr>
          <a:xfrm>
            <a:off x="713873" y="2668593"/>
            <a:ext cx="7717177" cy="981872"/>
          </a:xfrm>
          <a:prstGeom prst="rect">
            <a:avLst/>
          </a:prstGeom>
        </p:spPr>
        <p:txBody>
          <a:bodyPr wrap="none">
            <a:spAutoFit/>
          </a:bodyPr>
          <a:lstStyle/>
          <a:p>
            <a:pPr algn="l">
              <a:lnSpc>
                <a:spcPct val="150000"/>
              </a:lnSpc>
            </a:pPr>
            <a:r>
              <a:rPr lang="en-US" altLang="ja-JP" sz="4400" b="1" dirty="0">
                <a:solidFill>
                  <a:schemeClr val="tx1">
                    <a:lumMod val="75000"/>
                    <a:lumOff val="25000"/>
                  </a:schemeClr>
                </a:solidFill>
                <a:latin typeface="Segoe UI" panose="020B0502040204020203" pitchFamily="34" charset="0"/>
                <a:ea typeface="游ゴシック" panose="020B0400000000000000" pitchFamily="50" charset="-128"/>
                <a:cs typeface="Segoe UI" panose="020B0502040204020203" pitchFamily="34" charset="0"/>
              </a:rPr>
              <a:t>Introduction of NL-53 Series</a:t>
            </a:r>
            <a:endParaRPr kumimoji="1" lang="ja-JP" altLang="en-US" b="1" dirty="0">
              <a:solidFill>
                <a:schemeClr val="tx1">
                  <a:lumMod val="75000"/>
                  <a:lumOff val="25000"/>
                </a:schemeClr>
              </a:solidFill>
              <a:latin typeface="Segoe UI" panose="020B0502040204020203" pitchFamily="34" charset="0"/>
              <a:ea typeface="游ゴシック" panose="020B0400000000000000" pitchFamily="50" charset="-128"/>
              <a:cs typeface="Segoe UI" panose="020B0502040204020203" pitchFamily="34" charset="0"/>
            </a:endParaRPr>
          </a:p>
        </p:txBody>
      </p:sp>
      <p:sp>
        <p:nvSpPr>
          <p:cNvPr id="4" name="Rectangle 44">
            <a:extLst>
              <a:ext uri="{FF2B5EF4-FFF2-40B4-BE49-F238E27FC236}">
                <a16:creationId xmlns:a16="http://schemas.microsoft.com/office/drawing/2014/main" id="{8554D52D-C7DC-4D6F-85BA-18CEF79D53CD}"/>
              </a:ext>
            </a:extLst>
          </p:cNvPr>
          <p:cNvSpPr>
            <a:spLocks noChangeArrowheads="1"/>
          </p:cNvSpPr>
          <p:nvPr/>
        </p:nvSpPr>
        <p:spPr bwMode="auto">
          <a:xfrm>
            <a:off x="713873" y="3915562"/>
            <a:ext cx="10764253" cy="103187"/>
          </a:xfrm>
          <a:prstGeom prst="rect">
            <a:avLst/>
          </a:prstGeom>
          <a:solidFill>
            <a:srgbClr val="034EA2"/>
          </a:solidFill>
          <a:ln>
            <a:noFill/>
          </a:ln>
          <a:effec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2400">
              <a:solidFill>
                <a:schemeClr val="tx2"/>
              </a:solidFill>
              <a:latin typeface="Century" panose="02040604050505020304" pitchFamily="18" charset="0"/>
            </a:endParaRPr>
          </a:p>
        </p:txBody>
      </p:sp>
    </p:spTree>
    <p:extLst>
      <p:ext uri="{BB962C8B-B14F-4D97-AF65-F5344CB8AC3E}">
        <p14:creationId xmlns:p14="http://schemas.microsoft.com/office/powerpoint/2010/main" val="172048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650CC47-7E48-153F-6F59-FCE23BEAD898}"/>
              </a:ext>
            </a:extLst>
          </p:cNvPr>
          <p:cNvPicPr>
            <a:picLocks noChangeAspect="1"/>
          </p:cNvPicPr>
          <p:nvPr/>
        </p:nvPicPr>
        <p:blipFill>
          <a:blip r:embed="rId3"/>
          <a:stretch>
            <a:fillRect/>
          </a:stretch>
        </p:blipFill>
        <p:spPr>
          <a:xfrm>
            <a:off x="7777798" y="2311143"/>
            <a:ext cx="2913388" cy="3108543"/>
          </a:xfrm>
          <a:prstGeom prst="rect">
            <a:avLst/>
          </a:prstGeom>
        </p:spPr>
      </p:pic>
      <p:sp>
        <p:nvSpPr>
          <p:cNvPr id="3" name="テキスト ボックス 2">
            <a:extLst>
              <a:ext uri="{FF2B5EF4-FFF2-40B4-BE49-F238E27FC236}">
                <a16:creationId xmlns:a16="http://schemas.microsoft.com/office/drawing/2014/main" id="{1C184030-4150-90A1-9212-3EBAC8128CD1}"/>
              </a:ext>
            </a:extLst>
          </p:cNvPr>
          <p:cNvSpPr txBox="1"/>
          <p:nvPr/>
        </p:nvSpPr>
        <p:spPr>
          <a:xfrm>
            <a:off x="937418" y="2823495"/>
            <a:ext cx="5829142" cy="1391343"/>
          </a:xfrm>
          <a:prstGeom prst="rect">
            <a:avLst/>
          </a:prstGeom>
          <a:noFill/>
        </p:spPr>
        <p:txBody>
          <a:bodyPr wrap="square" rtlCol="0">
            <a:spAutoFit/>
          </a:bodyPr>
          <a:lstStyle/>
          <a:p>
            <a:pPr>
              <a:lnSpc>
                <a:spcPct val="150000"/>
              </a:lnSpc>
            </a:pP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Power supply from portable charger through USB Type - C</a:t>
            </a:r>
          </a:p>
        </p:txBody>
      </p:sp>
      <p:sp>
        <p:nvSpPr>
          <p:cNvPr id="2" name="タイトル 1">
            <a:extLst>
              <a:ext uri="{FF2B5EF4-FFF2-40B4-BE49-F238E27FC236}">
                <a16:creationId xmlns:a16="http://schemas.microsoft.com/office/drawing/2014/main" id="{94FF244A-7386-455A-9EC2-DF717B0337F7}"/>
              </a:ext>
            </a:extLst>
          </p:cNvPr>
          <p:cNvSpPr>
            <a:spLocks noGrp="1"/>
          </p:cNvSpPr>
          <p:nvPr>
            <p:ph type="title"/>
          </p:nvPr>
        </p:nvSpPr>
        <p:spPr>
          <a:xfrm>
            <a:off x="1171732" y="511695"/>
            <a:ext cx="10317163" cy="698500"/>
          </a:xfrm>
        </p:spPr>
        <p:txBody>
          <a:bodyPr/>
          <a:lstStyle/>
          <a:p>
            <a:r>
              <a:rPr lang="en-US" altLang="ja-JP" dirty="0"/>
              <a:t>USB Type - C</a:t>
            </a:r>
            <a:r>
              <a:rPr lang="ja-JP" altLang="en-US" dirty="0"/>
              <a:t> </a:t>
            </a:r>
            <a:r>
              <a:rPr lang="en-US" altLang="ja-JP" dirty="0"/>
              <a:t>Connector</a:t>
            </a:r>
            <a:endParaRPr kumimoji="1" lang="ja-JP" altLang="en-US" b="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53962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33901EF-2158-563E-2F9A-17776A7C1FF2}"/>
              </a:ext>
            </a:extLst>
          </p:cNvPr>
          <p:cNvPicPr>
            <a:picLocks noChangeAspect="1"/>
          </p:cNvPicPr>
          <p:nvPr/>
        </p:nvPicPr>
        <p:blipFill>
          <a:blip r:embed="rId3"/>
          <a:stretch>
            <a:fillRect/>
          </a:stretch>
        </p:blipFill>
        <p:spPr>
          <a:xfrm>
            <a:off x="1103008" y="3309305"/>
            <a:ext cx="9985983" cy="3435821"/>
          </a:xfrm>
          <a:prstGeom prst="rect">
            <a:avLst/>
          </a:prstGeom>
        </p:spPr>
      </p:pic>
      <p:sp>
        <p:nvSpPr>
          <p:cNvPr id="5" name="テキスト ボックス 4">
            <a:extLst>
              <a:ext uri="{FF2B5EF4-FFF2-40B4-BE49-F238E27FC236}">
                <a16:creationId xmlns:a16="http://schemas.microsoft.com/office/drawing/2014/main" id="{531642BD-1976-69CF-095F-0D4875C3930B}"/>
              </a:ext>
            </a:extLst>
          </p:cNvPr>
          <p:cNvSpPr txBox="1"/>
          <p:nvPr/>
        </p:nvSpPr>
        <p:spPr>
          <a:xfrm>
            <a:off x="561191" y="1411686"/>
            <a:ext cx="7532795" cy="1477328"/>
          </a:xfrm>
          <a:prstGeom prst="rect">
            <a:avLst/>
          </a:prstGeom>
          <a:noFill/>
        </p:spPr>
        <p:txBody>
          <a:bodyPr wrap="square" rtlCol="0">
            <a:spAutoFit/>
          </a:bodyPr>
          <a:lstStyle/>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Intuitive and easy-to-understand user interface by combining physical keys and </a:t>
            </a:r>
            <a:r>
              <a:rPr lang="en-US" altLang="ja-JP" sz="3000" b="1"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touch panel </a:t>
            </a: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operation</a:t>
            </a:r>
          </a:p>
        </p:txBody>
      </p:sp>
      <p:sp>
        <p:nvSpPr>
          <p:cNvPr id="3" name="タイトル 1">
            <a:extLst>
              <a:ext uri="{FF2B5EF4-FFF2-40B4-BE49-F238E27FC236}">
                <a16:creationId xmlns:a16="http://schemas.microsoft.com/office/drawing/2014/main" id="{2E56975D-4478-D0EC-7AD6-6E2DD8192046}"/>
              </a:ext>
            </a:extLst>
          </p:cNvPr>
          <p:cNvSpPr>
            <a:spLocks noGrp="1"/>
          </p:cNvSpPr>
          <p:nvPr>
            <p:ph type="title"/>
          </p:nvPr>
        </p:nvSpPr>
        <p:spPr>
          <a:xfrm>
            <a:off x="1246681" y="472604"/>
            <a:ext cx="10317163" cy="698500"/>
          </a:xfrm>
        </p:spPr>
        <p:txBody>
          <a:bodyPr/>
          <a:lstStyle/>
          <a:p>
            <a:r>
              <a:rPr lang="en-US" altLang="ja-JP" dirty="0"/>
              <a:t>Easy to Operate</a:t>
            </a:r>
            <a:endParaRPr kumimoji="1" lang="ja-JP" altLang="en-US" b="0" dirty="0">
              <a:latin typeface="游ゴシック Medium" panose="020B0500000000000000" pitchFamily="50" charset="-128"/>
              <a:ea typeface="游ゴシック Medium" panose="020B0500000000000000" pitchFamily="50" charset="-128"/>
            </a:endParaRPr>
          </a:p>
        </p:txBody>
      </p:sp>
      <p:pic>
        <p:nvPicPr>
          <p:cNvPr id="6" name="図 5">
            <a:extLst>
              <a:ext uri="{FF2B5EF4-FFF2-40B4-BE49-F238E27FC236}">
                <a16:creationId xmlns:a16="http://schemas.microsoft.com/office/drawing/2014/main" id="{C526ED4F-1591-792A-5C4A-E389C946401F}"/>
              </a:ext>
            </a:extLst>
          </p:cNvPr>
          <p:cNvPicPr>
            <a:picLocks noChangeAspect="1"/>
          </p:cNvPicPr>
          <p:nvPr/>
        </p:nvPicPr>
        <p:blipFill>
          <a:blip r:embed="rId4"/>
          <a:stretch>
            <a:fillRect/>
          </a:stretch>
        </p:blipFill>
        <p:spPr>
          <a:xfrm>
            <a:off x="8111684" y="1289914"/>
            <a:ext cx="2977307" cy="2019391"/>
          </a:xfrm>
          <a:prstGeom prst="rect">
            <a:avLst/>
          </a:prstGeom>
        </p:spPr>
      </p:pic>
    </p:spTree>
    <p:extLst>
      <p:ext uri="{BB962C8B-B14F-4D97-AF65-F5344CB8AC3E}">
        <p14:creationId xmlns:p14="http://schemas.microsoft.com/office/powerpoint/2010/main" val="1810997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9B5704-2DFC-47F9-3888-436F5AA46C27}"/>
              </a:ext>
            </a:extLst>
          </p:cNvPr>
          <p:cNvSpPr>
            <a:spLocks noGrp="1"/>
          </p:cNvSpPr>
          <p:nvPr>
            <p:ph type="title"/>
          </p:nvPr>
        </p:nvSpPr>
        <p:spPr/>
        <p:txBody>
          <a:bodyPr/>
          <a:lstStyle/>
          <a:p>
            <a:r>
              <a:rPr kumimoji="1" lang="en-US" altLang="ja-JP" dirty="0"/>
              <a:t>Short time </a:t>
            </a:r>
            <a:r>
              <a:rPr kumimoji="1" lang="en-US" altLang="ja-JP" dirty="0" err="1"/>
              <a:t>Lp</a:t>
            </a:r>
            <a:r>
              <a:rPr kumimoji="1" lang="en-US" altLang="ja-JP" dirty="0"/>
              <a:t> store (EX)</a:t>
            </a:r>
            <a:endParaRPr kumimoji="1" lang="ja-JP" altLang="en-US" dirty="0"/>
          </a:p>
        </p:txBody>
      </p:sp>
      <p:pic>
        <p:nvPicPr>
          <p:cNvPr id="4" name="図 3">
            <a:extLst>
              <a:ext uri="{FF2B5EF4-FFF2-40B4-BE49-F238E27FC236}">
                <a16:creationId xmlns:a16="http://schemas.microsoft.com/office/drawing/2014/main" id="{F3D09819-452D-691B-AE55-A32DD38AE80E}"/>
              </a:ext>
            </a:extLst>
          </p:cNvPr>
          <p:cNvPicPr>
            <a:picLocks noChangeAspect="1"/>
          </p:cNvPicPr>
          <p:nvPr/>
        </p:nvPicPr>
        <p:blipFill>
          <a:blip r:embed="rId3"/>
          <a:stretch>
            <a:fillRect/>
          </a:stretch>
        </p:blipFill>
        <p:spPr>
          <a:xfrm>
            <a:off x="3255997" y="2657475"/>
            <a:ext cx="8582025" cy="1343025"/>
          </a:xfrm>
          <a:prstGeom prst="rect">
            <a:avLst/>
          </a:prstGeom>
        </p:spPr>
      </p:pic>
      <p:sp>
        <p:nvSpPr>
          <p:cNvPr id="5" name="テキスト ボックス 4">
            <a:extLst>
              <a:ext uri="{FF2B5EF4-FFF2-40B4-BE49-F238E27FC236}">
                <a16:creationId xmlns:a16="http://schemas.microsoft.com/office/drawing/2014/main" id="{3F708273-0777-6738-D267-21D265152867}"/>
              </a:ext>
            </a:extLst>
          </p:cNvPr>
          <p:cNvSpPr txBox="1"/>
          <p:nvPr/>
        </p:nvSpPr>
        <p:spPr>
          <a:xfrm>
            <a:off x="626166" y="1343155"/>
            <a:ext cx="9114182" cy="1384995"/>
          </a:xfrm>
          <a:prstGeom prst="rect">
            <a:avLst/>
          </a:prstGeom>
          <a:noFill/>
        </p:spPr>
        <p:txBody>
          <a:bodyPr wrap="square" rtlCol="0">
            <a:spAutoFit/>
          </a:bodyPr>
          <a:lstStyle/>
          <a:p>
            <a:pPr marL="342900" indent="-342900" algn="l">
              <a:buFontTx/>
              <a:buChar char="-"/>
            </a:pPr>
            <a:r>
              <a:rPr kumimoji="1" lang="en-US" altLang="ja-JP" sz="2800" dirty="0">
                <a:solidFill>
                  <a:schemeClr val="tx1">
                    <a:lumMod val="75000"/>
                    <a:lumOff val="25000"/>
                  </a:schemeClr>
                </a:solidFill>
                <a:latin typeface="游ゴシックMedium"/>
              </a:rPr>
              <a:t>Addition of 10 </a:t>
            </a:r>
            <a:r>
              <a:rPr kumimoji="1" lang="en-US" altLang="ja-JP" sz="2800" dirty="0" err="1">
                <a:solidFill>
                  <a:schemeClr val="tx1">
                    <a:lumMod val="75000"/>
                    <a:lumOff val="25000"/>
                  </a:schemeClr>
                </a:solidFill>
                <a:latin typeface="游ゴシックMedium"/>
              </a:rPr>
              <a:t>ms</a:t>
            </a:r>
            <a:r>
              <a:rPr kumimoji="1" lang="en-US" altLang="ja-JP" sz="2800" dirty="0">
                <a:solidFill>
                  <a:schemeClr val="tx1">
                    <a:lumMod val="75000"/>
                    <a:lumOff val="25000"/>
                  </a:schemeClr>
                </a:solidFill>
                <a:latin typeface="游ゴシックMedium"/>
              </a:rPr>
              <a:t> and 25 </a:t>
            </a:r>
            <a:r>
              <a:rPr kumimoji="1" lang="en-US" altLang="ja-JP" sz="2800" dirty="0" err="1">
                <a:solidFill>
                  <a:schemeClr val="tx1">
                    <a:lumMod val="75000"/>
                    <a:lumOff val="25000"/>
                  </a:schemeClr>
                </a:solidFill>
                <a:latin typeface="游ゴシックMedium"/>
              </a:rPr>
              <a:t>ms</a:t>
            </a:r>
            <a:r>
              <a:rPr kumimoji="1" lang="en-US" altLang="ja-JP" sz="2800" dirty="0">
                <a:solidFill>
                  <a:schemeClr val="tx1">
                    <a:lumMod val="75000"/>
                    <a:lumOff val="25000"/>
                  </a:schemeClr>
                </a:solidFill>
                <a:latin typeface="游ゴシックMedium"/>
              </a:rPr>
              <a:t>- </a:t>
            </a:r>
          </a:p>
          <a:p>
            <a:pPr marL="342900" indent="-342900" algn="l">
              <a:buFontTx/>
              <a:buChar char="-"/>
            </a:pPr>
            <a:r>
              <a:rPr kumimoji="1" lang="en-US" altLang="ja-JP" sz="2800" dirty="0">
                <a:solidFill>
                  <a:schemeClr val="tx1">
                    <a:lumMod val="75000"/>
                    <a:lumOff val="25000"/>
                  </a:schemeClr>
                </a:solidFill>
                <a:latin typeface="游ゴシックMedium"/>
              </a:rPr>
              <a:t>Effective for understanding steep changes in sound pressure level over a short period of time</a:t>
            </a:r>
          </a:p>
        </p:txBody>
      </p:sp>
      <p:pic>
        <p:nvPicPr>
          <p:cNvPr id="7" name="図 6">
            <a:extLst>
              <a:ext uri="{FF2B5EF4-FFF2-40B4-BE49-F238E27FC236}">
                <a16:creationId xmlns:a16="http://schemas.microsoft.com/office/drawing/2014/main" id="{53D874ED-1CB8-A678-4CEF-20B6A59BADCE}"/>
              </a:ext>
            </a:extLst>
          </p:cNvPr>
          <p:cNvPicPr>
            <a:picLocks noChangeAspect="1"/>
          </p:cNvPicPr>
          <p:nvPr/>
        </p:nvPicPr>
        <p:blipFill>
          <a:blip r:embed="rId4"/>
          <a:stretch>
            <a:fillRect/>
          </a:stretch>
        </p:blipFill>
        <p:spPr>
          <a:xfrm>
            <a:off x="3860007" y="4000500"/>
            <a:ext cx="7791450" cy="2857500"/>
          </a:xfrm>
          <a:prstGeom prst="rect">
            <a:avLst/>
          </a:prstGeom>
        </p:spPr>
      </p:pic>
    </p:spTree>
    <p:extLst>
      <p:ext uri="{BB962C8B-B14F-4D97-AF65-F5344CB8AC3E}">
        <p14:creationId xmlns:p14="http://schemas.microsoft.com/office/powerpoint/2010/main" val="126156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CDCA9D2-3E27-4608-945C-0BEE24DEAE62}"/>
              </a:ext>
            </a:extLst>
          </p:cNvPr>
          <p:cNvSpPr txBox="1"/>
          <p:nvPr/>
        </p:nvSpPr>
        <p:spPr>
          <a:xfrm>
            <a:off x="548640" y="2477469"/>
            <a:ext cx="6842760" cy="2400657"/>
          </a:xfrm>
          <a:prstGeom prst="rect">
            <a:avLst/>
          </a:prstGeom>
          <a:noFill/>
        </p:spPr>
        <p:txBody>
          <a:bodyPr wrap="square" rtlCol="0">
            <a:spAutoFit/>
          </a:bodyPr>
          <a:lstStyle/>
          <a:p>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Moving </a:t>
            </a:r>
            <a:r>
              <a:rPr lang="en-US" altLang="ja-JP" sz="3000" dirty="0" err="1">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Leq</a:t>
            </a:r>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Displays the calculated value of moving equivalent continuous sound level</a:t>
            </a:r>
          </a:p>
          <a:p>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sp>
        <p:nvSpPr>
          <p:cNvPr id="3" name="タイトル 1">
            <a:extLst>
              <a:ext uri="{FF2B5EF4-FFF2-40B4-BE49-F238E27FC236}">
                <a16:creationId xmlns:a16="http://schemas.microsoft.com/office/drawing/2014/main" id="{B88B0506-24FE-1AFE-F055-5B1DCFE5A0CD}"/>
              </a:ext>
            </a:extLst>
          </p:cNvPr>
          <p:cNvSpPr>
            <a:spLocks noGrp="1"/>
          </p:cNvSpPr>
          <p:nvPr>
            <p:ph type="title"/>
          </p:nvPr>
        </p:nvSpPr>
        <p:spPr>
          <a:xfrm>
            <a:off x="937417" y="515948"/>
            <a:ext cx="10317163" cy="698500"/>
          </a:xfrm>
        </p:spPr>
        <p:txBody>
          <a:bodyPr/>
          <a:lstStyle/>
          <a:p>
            <a:r>
              <a:rPr lang="en-US" altLang="ja-JP" dirty="0"/>
              <a:t> </a:t>
            </a:r>
            <a:endParaRPr kumimoji="1" lang="ja-JP" altLang="en-US" b="0" dirty="0">
              <a:latin typeface="游ゴシック Medium" panose="020B0500000000000000" pitchFamily="50" charset="-128"/>
              <a:ea typeface="游ゴシック Medium" panose="020B0500000000000000" pitchFamily="50" charset="-128"/>
            </a:endParaRPr>
          </a:p>
        </p:txBody>
      </p:sp>
      <p:pic>
        <p:nvPicPr>
          <p:cNvPr id="7" name="図 6" descr="矢印 が含まれている画像&#10;&#10;自動的に生成された説明">
            <a:extLst>
              <a:ext uri="{FF2B5EF4-FFF2-40B4-BE49-F238E27FC236}">
                <a16:creationId xmlns:a16="http://schemas.microsoft.com/office/drawing/2014/main" id="{D5C97B9A-0B31-57A2-DBC5-3BF37DA24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427" y="2265438"/>
            <a:ext cx="4311573" cy="2916161"/>
          </a:xfrm>
          <a:prstGeom prst="rect">
            <a:avLst/>
          </a:prstGeom>
        </p:spPr>
      </p:pic>
      <p:sp>
        <p:nvSpPr>
          <p:cNvPr id="5" name="正方形/長方形 4">
            <a:extLst>
              <a:ext uri="{FF2B5EF4-FFF2-40B4-BE49-F238E27FC236}">
                <a16:creationId xmlns:a16="http://schemas.microsoft.com/office/drawing/2014/main" id="{CD1AE576-F806-3148-A806-79B3C7978F66}"/>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4" name="タイトル 1">
            <a:extLst>
              <a:ext uri="{FF2B5EF4-FFF2-40B4-BE49-F238E27FC236}">
                <a16:creationId xmlns:a16="http://schemas.microsoft.com/office/drawing/2014/main" id="{1057F694-8306-13F6-013E-A0A0F44619EB}"/>
              </a:ext>
            </a:extLst>
          </p:cNvPr>
          <p:cNvSpPr txBox="1">
            <a:spLocks/>
          </p:cNvSpPr>
          <p:nvPr/>
        </p:nvSpPr>
        <p:spPr>
          <a:xfrm>
            <a:off x="152400" y="515948"/>
            <a:ext cx="10317163" cy="698500"/>
          </a:xfrm>
          <a:prstGeom prst="rect">
            <a:avLst/>
          </a:prstGeom>
        </p:spPr>
        <p:txBody>
          <a:bodyPr/>
          <a:lstStyle>
            <a:lvl1pPr algn="l" rtl="0" eaLnBrk="0" fontAlgn="base" hangingPunct="0">
              <a:spcBef>
                <a:spcPct val="0"/>
              </a:spcBef>
              <a:spcAft>
                <a:spcPct val="0"/>
              </a:spcAft>
              <a:defRPr kumimoji="1" sz="3000" b="1">
                <a:solidFill>
                  <a:schemeClr val="tx2"/>
                </a:solidFill>
                <a:latin typeface="Segoe UI Black" panose="020B0A02040204020203" pitchFamily="34" charset="0"/>
                <a:ea typeface="+mj-ea"/>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a:lstStyle>
          <a:p>
            <a:r>
              <a:rPr lang="en-US" altLang="ja-JP" kern="0" dirty="0"/>
              <a:t>Enhanced Measurement Functions </a:t>
            </a:r>
            <a:endParaRPr lang="ja-JP" altLang="en-US" b="0" kern="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69337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CDCA9D2-3E27-4608-945C-0BEE24DEAE62}"/>
              </a:ext>
            </a:extLst>
          </p:cNvPr>
          <p:cNvSpPr txBox="1"/>
          <p:nvPr/>
        </p:nvSpPr>
        <p:spPr>
          <a:xfrm>
            <a:off x="1485984" y="2808744"/>
            <a:ext cx="5143416" cy="2400657"/>
          </a:xfrm>
          <a:prstGeom prst="rect">
            <a:avLst/>
          </a:prstGeom>
          <a:noFill/>
        </p:spPr>
        <p:txBody>
          <a:bodyPr wrap="square" rtlCol="0">
            <a:spAutoFit/>
          </a:bodyPr>
          <a:lstStyle/>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Simultaneous measurement for up to 4 channels</a:t>
            </a:r>
            <a:endParaRPr kumimoji="1"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e.g. Measurement of </a:t>
            </a:r>
          </a:p>
          <a:p>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LAF</a:t>
            </a:r>
            <a:r>
              <a:rPr lang="ja-JP" altLang="en-US"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a:t>
            </a: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LCF</a:t>
            </a:r>
            <a:r>
              <a:rPr lang="ja-JP" altLang="en-US"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a:t>
            </a: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LAI</a:t>
            </a:r>
            <a:r>
              <a:rPr lang="ja-JP" altLang="en-US"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a:t>
            </a: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LZF</a:t>
            </a:r>
          </a:p>
          <a:p>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sp>
        <p:nvSpPr>
          <p:cNvPr id="3" name="タイトル 1">
            <a:extLst>
              <a:ext uri="{FF2B5EF4-FFF2-40B4-BE49-F238E27FC236}">
                <a16:creationId xmlns:a16="http://schemas.microsoft.com/office/drawing/2014/main" id="{B88B0506-24FE-1AFE-F055-5B1DCFE5A0CD}"/>
              </a:ext>
            </a:extLst>
          </p:cNvPr>
          <p:cNvSpPr>
            <a:spLocks noGrp="1"/>
          </p:cNvSpPr>
          <p:nvPr>
            <p:ph type="title"/>
          </p:nvPr>
        </p:nvSpPr>
        <p:spPr>
          <a:xfrm>
            <a:off x="287421" y="443349"/>
            <a:ext cx="10317163" cy="698500"/>
          </a:xfrm>
        </p:spPr>
        <p:txBody>
          <a:bodyPr/>
          <a:lstStyle/>
          <a:p>
            <a:r>
              <a:rPr lang="en-US" altLang="ja-JP" dirty="0"/>
              <a:t> </a:t>
            </a:r>
            <a:endParaRPr kumimoji="1" lang="ja-JP" altLang="en-US" b="0" dirty="0">
              <a:latin typeface="游ゴシック Medium" panose="020B0500000000000000" pitchFamily="50" charset="-128"/>
              <a:ea typeface="游ゴシック Medium" panose="020B0500000000000000" pitchFamily="50" charset="-128"/>
            </a:endParaRPr>
          </a:p>
        </p:txBody>
      </p:sp>
      <p:pic>
        <p:nvPicPr>
          <p:cNvPr id="10" name="図 9" descr="テーブル, カレンダー&#10;&#10;自動的に生成された説明">
            <a:extLst>
              <a:ext uri="{FF2B5EF4-FFF2-40B4-BE49-F238E27FC236}">
                <a16:creationId xmlns:a16="http://schemas.microsoft.com/office/drawing/2014/main" id="{2C1F001B-74C8-2669-49EF-597EEBA94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44" y="1707316"/>
            <a:ext cx="3261192" cy="4358085"/>
          </a:xfrm>
          <a:prstGeom prst="rect">
            <a:avLst/>
          </a:prstGeom>
        </p:spPr>
      </p:pic>
      <p:sp>
        <p:nvSpPr>
          <p:cNvPr id="2" name="正方形/長方形 1">
            <a:extLst>
              <a:ext uri="{FF2B5EF4-FFF2-40B4-BE49-F238E27FC236}">
                <a16:creationId xmlns:a16="http://schemas.microsoft.com/office/drawing/2014/main" id="{E3D8EC3A-6762-D0DB-7B97-D35AA5AB7A22}"/>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4" name="タイトル 1">
            <a:extLst>
              <a:ext uri="{FF2B5EF4-FFF2-40B4-BE49-F238E27FC236}">
                <a16:creationId xmlns:a16="http://schemas.microsoft.com/office/drawing/2014/main" id="{1057F694-8306-13F6-013E-A0A0F44619EB}"/>
              </a:ext>
            </a:extLst>
          </p:cNvPr>
          <p:cNvSpPr txBox="1">
            <a:spLocks/>
          </p:cNvSpPr>
          <p:nvPr/>
        </p:nvSpPr>
        <p:spPr>
          <a:xfrm>
            <a:off x="152400" y="524619"/>
            <a:ext cx="10317163" cy="698500"/>
          </a:xfrm>
          <a:prstGeom prst="rect">
            <a:avLst/>
          </a:prstGeom>
        </p:spPr>
        <p:txBody>
          <a:bodyPr/>
          <a:lstStyle>
            <a:lvl1pPr algn="l" rtl="0" eaLnBrk="0" fontAlgn="base" hangingPunct="0">
              <a:spcBef>
                <a:spcPct val="0"/>
              </a:spcBef>
              <a:spcAft>
                <a:spcPct val="0"/>
              </a:spcAft>
              <a:defRPr kumimoji="1" sz="3000" b="1">
                <a:solidFill>
                  <a:schemeClr val="tx2"/>
                </a:solidFill>
                <a:latin typeface="Segoe UI Black" panose="020B0A02040204020203" pitchFamily="34" charset="0"/>
                <a:ea typeface="+mj-ea"/>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a:lstStyle>
          <a:p>
            <a:r>
              <a:rPr lang="en-US" altLang="ja-JP" kern="0" dirty="0"/>
              <a:t>Enhanced Measurement Functions </a:t>
            </a:r>
            <a:endParaRPr lang="ja-JP" altLang="en-US" b="0" kern="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31641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3E131-E198-B91C-FF8C-0D7B08FEC41C}"/>
              </a:ext>
            </a:extLst>
          </p:cNvPr>
          <p:cNvSpPr>
            <a:spLocks noGrp="1"/>
          </p:cNvSpPr>
          <p:nvPr>
            <p:ph type="title"/>
          </p:nvPr>
        </p:nvSpPr>
        <p:spPr/>
        <p:txBody>
          <a:bodyPr/>
          <a:lstStyle/>
          <a:p>
            <a:r>
              <a:rPr kumimoji="1" lang="en-US" altLang="ja-JP" dirty="0"/>
              <a:t>Quick Review: Frequency Weightings</a:t>
            </a:r>
            <a:endParaRPr kumimoji="1" lang="ja-JP" altLang="en-US" dirty="0"/>
          </a:p>
        </p:txBody>
      </p:sp>
      <p:pic>
        <p:nvPicPr>
          <p:cNvPr id="6" name="図 5">
            <a:extLst>
              <a:ext uri="{FF2B5EF4-FFF2-40B4-BE49-F238E27FC236}">
                <a16:creationId xmlns:a16="http://schemas.microsoft.com/office/drawing/2014/main" id="{7207FA61-99F8-1E15-EF9D-AEE877171810}"/>
              </a:ext>
            </a:extLst>
          </p:cNvPr>
          <p:cNvPicPr>
            <a:picLocks noChangeAspect="1"/>
          </p:cNvPicPr>
          <p:nvPr/>
        </p:nvPicPr>
        <p:blipFill>
          <a:blip r:embed="rId2"/>
          <a:stretch>
            <a:fillRect/>
          </a:stretch>
        </p:blipFill>
        <p:spPr>
          <a:xfrm>
            <a:off x="1171352" y="3152258"/>
            <a:ext cx="7487695" cy="3705742"/>
          </a:xfrm>
          <a:prstGeom prst="rect">
            <a:avLst/>
          </a:prstGeom>
        </p:spPr>
      </p:pic>
      <p:pic>
        <p:nvPicPr>
          <p:cNvPr id="4" name="図 3">
            <a:extLst>
              <a:ext uri="{FF2B5EF4-FFF2-40B4-BE49-F238E27FC236}">
                <a16:creationId xmlns:a16="http://schemas.microsoft.com/office/drawing/2014/main" id="{ACFC063F-FC33-6252-126E-197F52B0F05B}"/>
              </a:ext>
            </a:extLst>
          </p:cNvPr>
          <p:cNvPicPr>
            <a:picLocks noChangeAspect="1"/>
          </p:cNvPicPr>
          <p:nvPr/>
        </p:nvPicPr>
        <p:blipFill>
          <a:blip r:embed="rId3"/>
          <a:stretch>
            <a:fillRect/>
          </a:stretch>
        </p:blipFill>
        <p:spPr>
          <a:xfrm>
            <a:off x="622920" y="1240114"/>
            <a:ext cx="8269080" cy="2137052"/>
          </a:xfrm>
          <a:prstGeom prst="rect">
            <a:avLst/>
          </a:prstGeom>
        </p:spPr>
      </p:pic>
    </p:spTree>
    <p:extLst>
      <p:ext uri="{BB962C8B-B14F-4D97-AF65-F5344CB8AC3E}">
        <p14:creationId xmlns:p14="http://schemas.microsoft.com/office/powerpoint/2010/main" val="127646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3E131-E198-B91C-FF8C-0D7B08FEC41C}"/>
              </a:ext>
            </a:extLst>
          </p:cNvPr>
          <p:cNvSpPr>
            <a:spLocks noGrp="1"/>
          </p:cNvSpPr>
          <p:nvPr>
            <p:ph type="title"/>
          </p:nvPr>
        </p:nvSpPr>
        <p:spPr/>
        <p:txBody>
          <a:bodyPr/>
          <a:lstStyle/>
          <a:p>
            <a:r>
              <a:rPr kumimoji="1" lang="en-US" altLang="ja-JP" dirty="0"/>
              <a:t>Quick Review: Time Weightings</a:t>
            </a:r>
            <a:endParaRPr kumimoji="1" lang="ja-JP" altLang="en-US" dirty="0"/>
          </a:p>
        </p:txBody>
      </p:sp>
      <p:pic>
        <p:nvPicPr>
          <p:cNvPr id="5" name="図 4">
            <a:extLst>
              <a:ext uri="{FF2B5EF4-FFF2-40B4-BE49-F238E27FC236}">
                <a16:creationId xmlns:a16="http://schemas.microsoft.com/office/drawing/2014/main" id="{D8CCB7FB-20AD-FF3B-C9E2-55023F4E6725}"/>
              </a:ext>
            </a:extLst>
          </p:cNvPr>
          <p:cNvPicPr>
            <a:picLocks noChangeAspect="1"/>
          </p:cNvPicPr>
          <p:nvPr/>
        </p:nvPicPr>
        <p:blipFill>
          <a:blip r:embed="rId2"/>
          <a:stretch>
            <a:fillRect/>
          </a:stretch>
        </p:blipFill>
        <p:spPr>
          <a:xfrm>
            <a:off x="328271" y="1182513"/>
            <a:ext cx="9173855" cy="2295845"/>
          </a:xfrm>
          <a:prstGeom prst="rect">
            <a:avLst/>
          </a:prstGeom>
        </p:spPr>
      </p:pic>
      <p:pic>
        <p:nvPicPr>
          <p:cNvPr id="8" name="図 7">
            <a:extLst>
              <a:ext uri="{FF2B5EF4-FFF2-40B4-BE49-F238E27FC236}">
                <a16:creationId xmlns:a16="http://schemas.microsoft.com/office/drawing/2014/main" id="{B617200B-051D-4FA6-5B6C-ED3CBE5A9E99}"/>
              </a:ext>
            </a:extLst>
          </p:cNvPr>
          <p:cNvPicPr>
            <a:picLocks noChangeAspect="1"/>
          </p:cNvPicPr>
          <p:nvPr/>
        </p:nvPicPr>
        <p:blipFill>
          <a:blip r:embed="rId3"/>
          <a:stretch>
            <a:fillRect/>
          </a:stretch>
        </p:blipFill>
        <p:spPr>
          <a:xfrm>
            <a:off x="1538507" y="3981600"/>
            <a:ext cx="7820936" cy="2521933"/>
          </a:xfrm>
          <a:prstGeom prst="rect">
            <a:avLst/>
          </a:prstGeom>
        </p:spPr>
      </p:pic>
    </p:spTree>
    <p:extLst>
      <p:ext uri="{BB962C8B-B14F-4D97-AF65-F5344CB8AC3E}">
        <p14:creationId xmlns:p14="http://schemas.microsoft.com/office/powerpoint/2010/main" val="49585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C184030-4150-90A1-9212-3EBAC8128CD1}"/>
              </a:ext>
            </a:extLst>
          </p:cNvPr>
          <p:cNvSpPr txBox="1"/>
          <p:nvPr/>
        </p:nvSpPr>
        <p:spPr>
          <a:xfrm>
            <a:off x="1272214" y="2459003"/>
            <a:ext cx="5161152" cy="698846"/>
          </a:xfrm>
          <a:prstGeom prst="rect">
            <a:avLst/>
          </a:prstGeom>
          <a:noFill/>
        </p:spPr>
        <p:txBody>
          <a:bodyPr wrap="square" rtlCol="0">
            <a:spAutoFit/>
          </a:bodyPr>
          <a:lstStyle/>
          <a:p>
            <a:pPr>
              <a:lnSpc>
                <a:spcPct val="150000"/>
              </a:lnSpc>
            </a:pPr>
            <a:r>
              <a:rPr lang="ja-JP" altLang="en-US"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 </a:t>
            </a: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  </a:t>
            </a: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0630DBED-7D27-B3C0-2339-A8B7951B7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28" y="1396326"/>
            <a:ext cx="8534400" cy="5277701"/>
          </a:xfrm>
          <a:prstGeom prst="rect">
            <a:avLst/>
          </a:prstGeom>
        </p:spPr>
      </p:pic>
      <p:sp>
        <p:nvSpPr>
          <p:cNvPr id="2" name="タイトル 1">
            <a:extLst>
              <a:ext uri="{FF2B5EF4-FFF2-40B4-BE49-F238E27FC236}">
                <a16:creationId xmlns:a16="http://schemas.microsoft.com/office/drawing/2014/main" id="{94FF244A-7386-455A-9EC2-DF717B0337F7}"/>
              </a:ext>
            </a:extLst>
          </p:cNvPr>
          <p:cNvSpPr>
            <a:spLocks noGrp="1"/>
          </p:cNvSpPr>
          <p:nvPr>
            <p:ph type="title"/>
          </p:nvPr>
        </p:nvSpPr>
        <p:spPr>
          <a:xfrm>
            <a:off x="1272214" y="515738"/>
            <a:ext cx="10317163" cy="698500"/>
          </a:xfrm>
        </p:spPr>
        <p:txBody>
          <a:bodyPr/>
          <a:lstStyle/>
          <a:p>
            <a:r>
              <a:rPr lang="en-US" altLang="ja-JP" dirty="0"/>
              <a:t>Water Resistance </a:t>
            </a:r>
            <a:endParaRPr lang="ja-JP" altLang="en-US" dirty="0"/>
          </a:p>
        </p:txBody>
      </p:sp>
    </p:spTree>
    <p:extLst>
      <p:ext uri="{BB962C8B-B14F-4D97-AF65-F5344CB8AC3E}">
        <p14:creationId xmlns:p14="http://schemas.microsoft.com/office/powerpoint/2010/main" val="270060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CDCA9D2-3E27-4608-945C-0BEE24DEAE62}"/>
              </a:ext>
            </a:extLst>
          </p:cNvPr>
          <p:cNvSpPr txBox="1"/>
          <p:nvPr/>
        </p:nvSpPr>
        <p:spPr>
          <a:xfrm>
            <a:off x="1183583" y="2950807"/>
            <a:ext cx="5872537" cy="1938992"/>
          </a:xfrm>
          <a:prstGeom prst="rect">
            <a:avLst/>
          </a:prstGeom>
          <a:noFill/>
        </p:spPr>
        <p:txBody>
          <a:bodyPr wrap="square" rtlCol="0">
            <a:spAutoFit/>
          </a:bodyPr>
          <a:lstStyle/>
          <a:p>
            <a:r>
              <a:rPr kumimoji="1"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Calibration history can be viewed and saved to manage the measurement accuracy of the instrument</a:t>
            </a:r>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pic>
        <p:nvPicPr>
          <p:cNvPr id="6" name="図 5" descr="テーブル&#10;&#10;自動的に生成された説明">
            <a:extLst>
              <a:ext uri="{FF2B5EF4-FFF2-40B4-BE49-F238E27FC236}">
                <a16:creationId xmlns:a16="http://schemas.microsoft.com/office/drawing/2014/main" id="{C8D09D05-949F-1C19-27E1-381E7B999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349" y="1735790"/>
            <a:ext cx="3264068" cy="4369025"/>
          </a:xfrm>
          <a:prstGeom prst="rect">
            <a:avLst/>
          </a:prstGeom>
        </p:spPr>
      </p:pic>
      <p:sp>
        <p:nvSpPr>
          <p:cNvPr id="2" name="正方形/長方形 1">
            <a:extLst>
              <a:ext uri="{FF2B5EF4-FFF2-40B4-BE49-F238E27FC236}">
                <a16:creationId xmlns:a16="http://schemas.microsoft.com/office/drawing/2014/main" id="{9B02F6F4-7A4B-4541-D3AF-6FC19E8CB98B}"/>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4" name="タイトル 1">
            <a:extLst>
              <a:ext uri="{FF2B5EF4-FFF2-40B4-BE49-F238E27FC236}">
                <a16:creationId xmlns:a16="http://schemas.microsoft.com/office/drawing/2014/main" id="{1057F694-8306-13F6-013E-A0A0F44619EB}"/>
              </a:ext>
            </a:extLst>
          </p:cNvPr>
          <p:cNvSpPr txBox="1">
            <a:spLocks/>
          </p:cNvSpPr>
          <p:nvPr/>
        </p:nvSpPr>
        <p:spPr>
          <a:xfrm>
            <a:off x="277017" y="510117"/>
            <a:ext cx="10317163" cy="698500"/>
          </a:xfrm>
          <a:prstGeom prst="rect">
            <a:avLst/>
          </a:prstGeom>
        </p:spPr>
        <p:txBody>
          <a:bodyPr/>
          <a:lstStyle>
            <a:lvl1pPr algn="l" rtl="0" eaLnBrk="0" fontAlgn="base" hangingPunct="0">
              <a:spcBef>
                <a:spcPct val="0"/>
              </a:spcBef>
              <a:spcAft>
                <a:spcPct val="0"/>
              </a:spcAft>
              <a:defRPr kumimoji="1" sz="3000" b="1">
                <a:solidFill>
                  <a:schemeClr val="tx2"/>
                </a:solidFill>
                <a:latin typeface="Segoe UI Black" panose="020B0A02040204020203" pitchFamily="34" charset="0"/>
                <a:ea typeface="+mj-ea"/>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a:lstStyle>
          <a:p>
            <a:r>
              <a:rPr lang="en-US" altLang="ja-JP" kern="0" dirty="0"/>
              <a:t>Calibration History </a:t>
            </a:r>
            <a:endParaRPr lang="ja-JP" altLang="en-US" b="0" kern="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15766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9871A7D-BD35-6A41-6690-5D4BFFB67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294" y="1287604"/>
            <a:ext cx="3600123" cy="5392347"/>
          </a:xfrm>
          <a:prstGeom prst="rect">
            <a:avLst/>
          </a:prstGeom>
        </p:spPr>
      </p:pic>
      <p:sp>
        <p:nvSpPr>
          <p:cNvPr id="5" name="テキスト ボックス 4">
            <a:extLst>
              <a:ext uri="{FF2B5EF4-FFF2-40B4-BE49-F238E27FC236}">
                <a16:creationId xmlns:a16="http://schemas.microsoft.com/office/drawing/2014/main" id="{DA6067C9-0CC9-4FB9-50D0-1BE950E035B1}"/>
              </a:ext>
            </a:extLst>
          </p:cNvPr>
          <p:cNvSpPr txBox="1"/>
          <p:nvPr/>
        </p:nvSpPr>
        <p:spPr>
          <a:xfrm>
            <a:off x="1183583" y="2950807"/>
            <a:ext cx="5872538" cy="1015663"/>
          </a:xfrm>
          <a:prstGeom prst="rect">
            <a:avLst/>
          </a:prstGeom>
          <a:noFill/>
        </p:spPr>
        <p:txBody>
          <a:bodyPr wrap="square" rtlCol="0">
            <a:spAutoFit/>
          </a:bodyPr>
          <a:lstStyle/>
          <a:p>
            <a:r>
              <a:rPr lang="en-US" altLang="ja-JP" sz="3000" dirty="0">
                <a:latin typeface="Segoe UI" panose="020B0502040204020203" pitchFamily="34" charset="0"/>
                <a:cs typeface="Segoe UI" panose="020B0502040204020203" pitchFamily="34" charset="0"/>
              </a:rPr>
              <a:t>All made by RION, in Japan including microphones</a:t>
            </a:r>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sp>
        <p:nvSpPr>
          <p:cNvPr id="3" name="正方形/長方形 2">
            <a:extLst>
              <a:ext uri="{FF2B5EF4-FFF2-40B4-BE49-F238E27FC236}">
                <a16:creationId xmlns:a16="http://schemas.microsoft.com/office/drawing/2014/main" id="{94F1AAD1-403F-C5CF-90C5-75484CECD729}"/>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2" name="タイトル 1">
            <a:extLst>
              <a:ext uri="{FF2B5EF4-FFF2-40B4-BE49-F238E27FC236}">
                <a16:creationId xmlns:a16="http://schemas.microsoft.com/office/drawing/2014/main" id="{C1661FE1-4E1D-1C23-55EE-EFB84A961D91}"/>
              </a:ext>
            </a:extLst>
          </p:cNvPr>
          <p:cNvSpPr>
            <a:spLocks noGrp="1"/>
          </p:cNvSpPr>
          <p:nvPr>
            <p:ph type="title"/>
          </p:nvPr>
        </p:nvSpPr>
        <p:spPr>
          <a:xfrm>
            <a:off x="152400" y="589104"/>
            <a:ext cx="10317163" cy="698500"/>
          </a:xfrm>
        </p:spPr>
        <p:txBody>
          <a:bodyPr/>
          <a:lstStyle/>
          <a:p>
            <a:r>
              <a:rPr kumimoji="1" lang="en-US" altLang="ja-JP" dirty="0"/>
              <a:t>Quality – The RION Promise</a:t>
            </a:r>
            <a:endParaRPr kumimoji="1" lang="ja-JP" altLang="en-US" dirty="0"/>
          </a:p>
        </p:txBody>
      </p:sp>
    </p:spTree>
    <p:extLst>
      <p:ext uri="{BB962C8B-B14F-4D97-AF65-F5344CB8AC3E}">
        <p14:creationId xmlns:p14="http://schemas.microsoft.com/office/powerpoint/2010/main" val="40991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7D611C0A-7569-3BAE-58D4-1D380FC599F7}"/>
              </a:ext>
            </a:extLst>
          </p:cNvPr>
          <p:cNvSpPr txBox="1">
            <a:spLocks/>
          </p:cNvSpPr>
          <p:nvPr/>
        </p:nvSpPr>
        <p:spPr>
          <a:xfrm>
            <a:off x="1276712" y="485710"/>
            <a:ext cx="10903251" cy="698500"/>
          </a:xfrm>
          <a:prstGeom prst="rect">
            <a:avLst/>
          </a:prstGeom>
        </p:spPr>
        <p:txBody>
          <a:bodyPr/>
          <a:lstStyle>
            <a:lvl1pPr algn="l" rtl="0" eaLnBrk="0" fontAlgn="base" hangingPunct="0">
              <a:spcBef>
                <a:spcPct val="0"/>
              </a:spcBef>
              <a:spcAft>
                <a:spcPct val="0"/>
              </a:spcAft>
              <a:defRPr kumimoji="1" sz="3000" b="1">
                <a:solidFill>
                  <a:schemeClr val="tx2"/>
                </a:solidFill>
                <a:latin typeface="Segoe UI Black" panose="020B0A02040204020203" pitchFamily="34" charset="0"/>
                <a:ea typeface="+mj-ea"/>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a:lstStyle>
          <a:p>
            <a:r>
              <a:rPr lang="en-US" altLang="ja-JP" kern="0" dirty="0"/>
              <a:t>“Exploring the Possibilities of Noise Measurement”</a:t>
            </a:r>
            <a:endParaRPr lang="ja-JP" altLang="en-US" kern="0" dirty="0"/>
          </a:p>
        </p:txBody>
      </p:sp>
      <p:pic>
        <p:nvPicPr>
          <p:cNvPr id="4" name="図 3">
            <a:extLst>
              <a:ext uri="{FF2B5EF4-FFF2-40B4-BE49-F238E27FC236}">
                <a16:creationId xmlns:a16="http://schemas.microsoft.com/office/drawing/2014/main" id="{401DA15E-F992-044D-08EF-73E48AFC170D}"/>
              </a:ext>
            </a:extLst>
          </p:cNvPr>
          <p:cNvPicPr>
            <a:picLocks noChangeAspect="1"/>
          </p:cNvPicPr>
          <p:nvPr/>
        </p:nvPicPr>
        <p:blipFill rotWithShape="1">
          <a:blip r:embed="rId3">
            <a:extLst>
              <a:ext uri="{28A0092B-C50C-407E-A947-70E740481C1C}">
                <a14:useLocalDpi xmlns:a14="http://schemas.microsoft.com/office/drawing/2010/main" val="0"/>
              </a:ext>
            </a:extLst>
          </a:blip>
          <a:srcRect t="19824"/>
          <a:stretch/>
        </p:blipFill>
        <p:spPr>
          <a:xfrm>
            <a:off x="580160" y="1265254"/>
            <a:ext cx="3803657" cy="4567786"/>
          </a:xfrm>
          <a:prstGeom prst="rect">
            <a:avLst/>
          </a:prstGeom>
        </p:spPr>
      </p:pic>
      <p:pic>
        <p:nvPicPr>
          <p:cNvPr id="5" name="図 4">
            <a:extLst>
              <a:ext uri="{FF2B5EF4-FFF2-40B4-BE49-F238E27FC236}">
                <a16:creationId xmlns:a16="http://schemas.microsoft.com/office/drawing/2014/main" id="{98EE11D9-C9AF-05A6-D02B-3052F4B847F9}"/>
              </a:ext>
            </a:extLst>
          </p:cNvPr>
          <p:cNvPicPr>
            <a:picLocks noChangeAspect="1"/>
          </p:cNvPicPr>
          <p:nvPr/>
        </p:nvPicPr>
        <p:blipFill rotWithShape="1">
          <a:blip r:embed="rId4">
            <a:extLst>
              <a:ext uri="{28A0092B-C50C-407E-A947-70E740481C1C}">
                <a14:useLocalDpi xmlns:a14="http://schemas.microsoft.com/office/drawing/2010/main" val="0"/>
              </a:ext>
            </a:extLst>
          </a:blip>
          <a:srcRect t="20719"/>
          <a:stretch/>
        </p:blipFill>
        <p:spPr>
          <a:xfrm>
            <a:off x="4283121" y="1265254"/>
            <a:ext cx="3849447" cy="4571177"/>
          </a:xfrm>
          <a:prstGeom prst="rect">
            <a:avLst/>
          </a:prstGeom>
        </p:spPr>
      </p:pic>
      <p:pic>
        <p:nvPicPr>
          <p:cNvPr id="6" name="図 5">
            <a:extLst>
              <a:ext uri="{FF2B5EF4-FFF2-40B4-BE49-F238E27FC236}">
                <a16:creationId xmlns:a16="http://schemas.microsoft.com/office/drawing/2014/main" id="{BBA307A1-DBFF-5E9E-34D4-86A4D5C2A139}"/>
              </a:ext>
            </a:extLst>
          </p:cNvPr>
          <p:cNvPicPr>
            <a:picLocks noChangeAspect="1"/>
          </p:cNvPicPr>
          <p:nvPr/>
        </p:nvPicPr>
        <p:blipFill rotWithShape="1">
          <a:blip r:embed="rId5">
            <a:extLst>
              <a:ext uri="{28A0092B-C50C-407E-A947-70E740481C1C}">
                <a14:useLocalDpi xmlns:a14="http://schemas.microsoft.com/office/drawing/2010/main" val="0"/>
              </a:ext>
            </a:extLst>
          </a:blip>
          <a:srcRect t="18550"/>
          <a:stretch/>
        </p:blipFill>
        <p:spPr>
          <a:xfrm>
            <a:off x="7879771" y="1265254"/>
            <a:ext cx="3732069" cy="4553037"/>
          </a:xfrm>
          <a:prstGeom prst="rect">
            <a:avLst/>
          </a:prstGeom>
        </p:spPr>
      </p:pic>
      <p:sp>
        <p:nvSpPr>
          <p:cNvPr id="7" name="テキスト ボックス 6">
            <a:extLst>
              <a:ext uri="{FF2B5EF4-FFF2-40B4-BE49-F238E27FC236}">
                <a16:creationId xmlns:a16="http://schemas.microsoft.com/office/drawing/2014/main" id="{143972AC-1601-5774-0108-4D2428169219}"/>
              </a:ext>
            </a:extLst>
          </p:cNvPr>
          <p:cNvSpPr txBox="1"/>
          <p:nvPr/>
        </p:nvSpPr>
        <p:spPr>
          <a:xfrm>
            <a:off x="669357" y="5714634"/>
            <a:ext cx="3601768" cy="677108"/>
          </a:xfrm>
          <a:prstGeom prst="rect">
            <a:avLst/>
          </a:prstGeom>
          <a:noFill/>
        </p:spPr>
        <p:txBody>
          <a:bodyPr wrap="square" rtlCol="0">
            <a:spAutoFit/>
          </a:bodyPr>
          <a:lstStyle/>
          <a:p>
            <a:pPr algn="ctr"/>
            <a:r>
              <a:rPr kumimoji="1" lang="en-US" altLang="ja-JP" sz="2000" b="1" dirty="0">
                <a:solidFill>
                  <a:schemeClr val="tx1">
                    <a:lumMod val="75000"/>
                    <a:lumOff val="25000"/>
                  </a:schemeClr>
                </a:solidFill>
              </a:rPr>
              <a:t>NL-43</a:t>
            </a:r>
          </a:p>
          <a:p>
            <a:pPr algn="ctr"/>
            <a:r>
              <a:rPr kumimoji="1" lang="en-US" altLang="ja-JP" b="1" dirty="0">
                <a:solidFill>
                  <a:schemeClr val="tx1">
                    <a:lumMod val="75000"/>
                    <a:lumOff val="25000"/>
                  </a:schemeClr>
                </a:solidFill>
              </a:rPr>
              <a:t> Class 2 Sound Level Meter</a:t>
            </a:r>
            <a:endParaRPr kumimoji="1" lang="ja-JP" altLang="en-US" b="1" dirty="0">
              <a:solidFill>
                <a:schemeClr val="tx1">
                  <a:lumMod val="75000"/>
                  <a:lumOff val="25000"/>
                </a:schemeClr>
              </a:solidFill>
            </a:endParaRPr>
          </a:p>
        </p:txBody>
      </p:sp>
      <p:sp>
        <p:nvSpPr>
          <p:cNvPr id="8" name="テキスト ボックス 7">
            <a:extLst>
              <a:ext uri="{FF2B5EF4-FFF2-40B4-BE49-F238E27FC236}">
                <a16:creationId xmlns:a16="http://schemas.microsoft.com/office/drawing/2014/main" id="{04DBCA4A-9317-646F-9BB0-789C55661CCF}"/>
              </a:ext>
            </a:extLst>
          </p:cNvPr>
          <p:cNvSpPr txBox="1"/>
          <p:nvPr/>
        </p:nvSpPr>
        <p:spPr>
          <a:xfrm>
            <a:off x="4295117" y="5677492"/>
            <a:ext cx="3849447" cy="677108"/>
          </a:xfrm>
          <a:prstGeom prst="rect">
            <a:avLst/>
          </a:prstGeom>
          <a:noFill/>
        </p:spPr>
        <p:txBody>
          <a:bodyPr wrap="square" rtlCol="0">
            <a:spAutoFit/>
          </a:bodyPr>
          <a:lstStyle/>
          <a:p>
            <a:pPr algn="ctr"/>
            <a:r>
              <a:rPr kumimoji="1" lang="en-US" altLang="ja-JP" sz="2000" b="1" dirty="0">
                <a:solidFill>
                  <a:schemeClr val="tx1">
                    <a:lumMod val="75000"/>
                    <a:lumOff val="25000"/>
                  </a:schemeClr>
                </a:solidFill>
              </a:rPr>
              <a:t>NL-53 </a:t>
            </a:r>
          </a:p>
          <a:p>
            <a:pPr algn="ctr"/>
            <a:r>
              <a:rPr kumimoji="1" lang="en-US" altLang="ja-JP" b="1" dirty="0">
                <a:solidFill>
                  <a:schemeClr val="tx1">
                    <a:lumMod val="75000"/>
                    <a:lumOff val="25000"/>
                  </a:schemeClr>
                </a:solidFill>
              </a:rPr>
              <a:t>Class 1 Sound Level Meter</a:t>
            </a:r>
            <a:endParaRPr kumimoji="1" lang="ja-JP" altLang="en-US" b="1" dirty="0">
              <a:solidFill>
                <a:schemeClr val="tx1">
                  <a:lumMod val="75000"/>
                  <a:lumOff val="25000"/>
                </a:schemeClr>
              </a:solidFill>
            </a:endParaRPr>
          </a:p>
        </p:txBody>
      </p:sp>
      <p:sp>
        <p:nvSpPr>
          <p:cNvPr id="9" name="テキスト ボックス 8">
            <a:extLst>
              <a:ext uri="{FF2B5EF4-FFF2-40B4-BE49-F238E27FC236}">
                <a16:creationId xmlns:a16="http://schemas.microsoft.com/office/drawing/2014/main" id="{106960A7-5A10-2438-20B8-47291E200D94}"/>
              </a:ext>
            </a:extLst>
          </p:cNvPr>
          <p:cNvSpPr txBox="1"/>
          <p:nvPr/>
        </p:nvSpPr>
        <p:spPr>
          <a:xfrm>
            <a:off x="7859703" y="5592746"/>
            <a:ext cx="3763469" cy="1261884"/>
          </a:xfrm>
          <a:prstGeom prst="rect">
            <a:avLst/>
          </a:prstGeom>
          <a:noFill/>
        </p:spPr>
        <p:txBody>
          <a:bodyPr wrap="square" rtlCol="0">
            <a:spAutoFit/>
          </a:bodyPr>
          <a:lstStyle/>
          <a:p>
            <a:pPr algn="ctr"/>
            <a:r>
              <a:rPr kumimoji="1" lang="en-US" altLang="ja-JP" sz="2000" b="1" dirty="0">
                <a:solidFill>
                  <a:schemeClr val="tx1">
                    <a:lumMod val="75000"/>
                    <a:lumOff val="25000"/>
                  </a:schemeClr>
                </a:solidFill>
              </a:rPr>
              <a:t>NL-63 </a:t>
            </a:r>
          </a:p>
          <a:p>
            <a:pPr algn="ctr"/>
            <a:r>
              <a:rPr kumimoji="1" lang="en-US" altLang="ja-JP" b="1" dirty="0">
                <a:solidFill>
                  <a:schemeClr val="tx1">
                    <a:lumMod val="75000"/>
                    <a:lumOff val="25000"/>
                  </a:schemeClr>
                </a:solidFill>
              </a:rPr>
              <a:t>Class 1 Sound Level Meter</a:t>
            </a:r>
          </a:p>
          <a:p>
            <a:pPr algn="ctr"/>
            <a:r>
              <a:rPr lang="en-US" altLang="ja-JP" sz="1800" b="0" i="0" u="none" strike="noStrike" baseline="0" dirty="0">
                <a:solidFill>
                  <a:srgbClr val="231916"/>
                </a:solidFill>
              </a:rPr>
              <a:t>With low-frequency sound</a:t>
            </a:r>
          </a:p>
          <a:p>
            <a:pPr algn="ctr"/>
            <a:r>
              <a:rPr lang="en-US" altLang="ja-JP" sz="1800" b="0" i="0" u="none" strike="noStrike" baseline="0" dirty="0">
                <a:solidFill>
                  <a:srgbClr val="231916"/>
                </a:solidFill>
              </a:rPr>
              <a:t>measurement function</a:t>
            </a:r>
            <a:endParaRPr kumimoji="1" lang="ja-JP" altLang="en-US" sz="2000" b="1" dirty="0">
              <a:solidFill>
                <a:schemeClr val="tx1">
                  <a:lumMod val="75000"/>
                  <a:lumOff val="25000"/>
                </a:schemeClr>
              </a:solidFill>
            </a:endParaRPr>
          </a:p>
        </p:txBody>
      </p:sp>
    </p:spTree>
    <p:extLst>
      <p:ext uri="{BB962C8B-B14F-4D97-AF65-F5344CB8AC3E}">
        <p14:creationId xmlns:p14="http://schemas.microsoft.com/office/powerpoint/2010/main" val="1518721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BC46C4B-B1CC-F969-4803-04E114B21633}"/>
              </a:ext>
            </a:extLst>
          </p:cNvPr>
          <p:cNvPicPr>
            <a:picLocks noChangeAspect="1"/>
          </p:cNvPicPr>
          <p:nvPr/>
        </p:nvPicPr>
        <p:blipFill>
          <a:blip r:embed="rId3"/>
          <a:stretch>
            <a:fillRect/>
          </a:stretch>
        </p:blipFill>
        <p:spPr>
          <a:xfrm>
            <a:off x="660869" y="1182513"/>
            <a:ext cx="6465255" cy="5675487"/>
          </a:xfrm>
          <a:prstGeom prst="rect">
            <a:avLst/>
          </a:prstGeom>
        </p:spPr>
      </p:pic>
      <p:sp>
        <p:nvSpPr>
          <p:cNvPr id="7" name="テキスト ボックス 6">
            <a:extLst>
              <a:ext uri="{FF2B5EF4-FFF2-40B4-BE49-F238E27FC236}">
                <a16:creationId xmlns:a16="http://schemas.microsoft.com/office/drawing/2014/main" id="{20E97BA1-D847-BD9E-C501-6EEABA33AF4A}"/>
              </a:ext>
            </a:extLst>
          </p:cNvPr>
          <p:cNvSpPr txBox="1"/>
          <p:nvPr/>
        </p:nvSpPr>
        <p:spPr>
          <a:xfrm>
            <a:off x="7332669" y="1892584"/>
            <a:ext cx="4000341" cy="277633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STIPA </a:t>
            </a:r>
          </a:p>
          <a:p>
            <a:pPr marL="457200" indent="-457200">
              <a:lnSpc>
                <a:spcPct val="150000"/>
              </a:lnSpc>
              <a:buFont typeface="Arial" panose="020B0604020202020204" pitchFamily="34" charset="0"/>
              <a:buChar char="•"/>
            </a:pP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Reverberation time </a:t>
            </a:r>
          </a:p>
          <a:p>
            <a:pPr>
              <a:lnSpc>
                <a:spcPct val="150000"/>
              </a:lnSpc>
            </a:pPr>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pPr>
              <a:lnSpc>
                <a:spcPct val="150000"/>
              </a:lnSpc>
            </a:pPr>
            <a:r>
              <a:rPr lang="ja-JP" altLang="en-US"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 </a:t>
            </a:r>
            <a:endPar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sp>
        <p:nvSpPr>
          <p:cNvPr id="3" name="正方形/長方形 2">
            <a:extLst>
              <a:ext uri="{FF2B5EF4-FFF2-40B4-BE49-F238E27FC236}">
                <a16:creationId xmlns:a16="http://schemas.microsoft.com/office/drawing/2014/main" id="{1C257DAF-28C8-BE81-BFEA-48F6D1EAD16D}"/>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2" name="タイトル 1">
            <a:extLst>
              <a:ext uri="{FF2B5EF4-FFF2-40B4-BE49-F238E27FC236}">
                <a16:creationId xmlns:a16="http://schemas.microsoft.com/office/drawing/2014/main" id="{76F9161A-3CD5-D599-18ED-955BD49B1DA0}"/>
              </a:ext>
            </a:extLst>
          </p:cNvPr>
          <p:cNvSpPr>
            <a:spLocks noGrp="1"/>
          </p:cNvSpPr>
          <p:nvPr>
            <p:ph type="title"/>
          </p:nvPr>
        </p:nvSpPr>
        <p:spPr>
          <a:xfrm>
            <a:off x="571500" y="484013"/>
            <a:ext cx="10317163" cy="698500"/>
          </a:xfrm>
        </p:spPr>
        <p:txBody>
          <a:bodyPr/>
          <a:lstStyle/>
          <a:p>
            <a:r>
              <a:rPr kumimoji="1" lang="en-US" altLang="ja-JP" dirty="0"/>
              <a:t>Optional Programs</a:t>
            </a:r>
            <a:endParaRPr kumimoji="1" lang="ja-JP" altLang="en-US" dirty="0"/>
          </a:p>
        </p:txBody>
      </p:sp>
    </p:spTree>
    <p:extLst>
      <p:ext uri="{BB962C8B-B14F-4D97-AF65-F5344CB8AC3E}">
        <p14:creationId xmlns:p14="http://schemas.microsoft.com/office/powerpoint/2010/main" val="285132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D8C5F79-2171-0A99-BE7F-882756D0930F}"/>
              </a:ext>
            </a:extLst>
          </p:cNvPr>
          <p:cNvSpPr/>
          <p:nvPr/>
        </p:nvSpPr>
        <p:spPr bwMode="auto">
          <a:xfrm>
            <a:off x="152400" y="466725"/>
            <a:ext cx="838200" cy="5715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sp>
        <p:nvSpPr>
          <p:cNvPr id="2" name="タイトル 1">
            <a:extLst>
              <a:ext uri="{FF2B5EF4-FFF2-40B4-BE49-F238E27FC236}">
                <a16:creationId xmlns:a16="http://schemas.microsoft.com/office/drawing/2014/main" id="{9B257DBA-1AC6-7ADC-477A-1674C4818BF2}"/>
              </a:ext>
            </a:extLst>
          </p:cNvPr>
          <p:cNvSpPr>
            <a:spLocks noGrp="1"/>
          </p:cNvSpPr>
          <p:nvPr>
            <p:ph type="title"/>
          </p:nvPr>
        </p:nvSpPr>
        <p:spPr>
          <a:xfrm>
            <a:off x="321580" y="476250"/>
            <a:ext cx="10317163" cy="698500"/>
          </a:xfrm>
        </p:spPr>
        <p:txBody>
          <a:bodyPr/>
          <a:lstStyle/>
          <a:p>
            <a:r>
              <a:rPr kumimoji="1" lang="en-US" altLang="ja-JP" dirty="0"/>
              <a:t>Application</a:t>
            </a:r>
            <a:endParaRPr kumimoji="1" lang="ja-JP" altLang="en-US" dirty="0"/>
          </a:p>
        </p:txBody>
      </p:sp>
      <p:sp>
        <p:nvSpPr>
          <p:cNvPr id="9" name="テキスト ボックス 8">
            <a:extLst>
              <a:ext uri="{FF2B5EF4-FFF2-40B4-BE49-F238E27FC236}">
                <a16:creationId xmlns:a16="http://schemas.microsoft.com/office/drawing/2014/main" id="{B46A6D5B-0F52-8709-E486-ACC49AD80785}"/>
              </a:ext>
            </a:extLst>
          </p:cNvPr>
          <p:cNvSpPr txBox="1"/>
          <p:nvPr/>
        </p:nvSpPr>
        <p:spPr>
          <a:xfrm>
            <a:off x="321580" y="1348334"/>
            <a:ext cx="10728338" cy="4853829"/>
          </a:xfrm>
          <a:prstGeom prst="rect">
            <a:avLst/>
          </a:prstGeom>
          <a:noFill/>
        </p:spPr>
        <p:txBody>
          <a:bodyPr wrap="square">
            <a:spAutoFit/>
          </a:bodyPr>
          <a:lstStyle/>
          <a:p>
            <a:pPr>
              <a:lnSpc>
                <a:spcPct val="150000"/>
              </a:lnSpc>
            </a:pPr>
            <a:r>
              <a:rPr lang="en-US" altLang="ja-JP" sz="3000" dirty="0">
                <a:latin typeface="Segoe UI" panose="020B0502040204020203" pitchFamily="34" charset="0"/>
                <a:cs typeface="Segoe UI" panose="020B0502040204020203" pitchFamily="34" charset="0"/>
              </a:rPr>
              <a:t>Environment</a:t>
            </a:r>
          </a:p>
          <a:p>
            <a:pPr marL="457200" indent="-457200">
              <a:lnSpc>
                <a:spcPct val="150000"/>
              </a:lnSpc>
              <a:buFont typeface="Arial" panose="020B0604020202020204" pitchFamily="34" charset="0"/>
              <a:buChar char="•"/>
            </a:pPr>
            <a:r>
              <a:rPr lang="en-US" altLang="ja-JP" sz="3000" dirty="0">
                <a:latin typeface="Segoe UI" panose="020B0502040204020203" pitchFamily="34" charset="0"/>
                <a:cs typeface="Segoe UI" panose="020B0502040204020203" pitchFamily="34" charset="0"/>
              </a:rPr>
              <a:t>Construction, factory, traffic, urban, Karaoke noise</a:t>
            </a:r>
          </a:p>
          <a:p>
            <a:pPr marL="457200" indent="-457200">
              <a:lnSpc>
                <a:spcPct val="150000"/>
              </a:lnSpc>
              <a:buFont typeface="Arial" panose="020B0604020202020204" pitchFamily="34" charset="0"/>
              <a:buChar char="•"/>
            </a:pPr>
            <a:r>
              <a:rPr lang="en-US" altLang="ja-JP" sz="3000" dirty="0">
                <a:latin typeface="Segoe UI" panose="020B0502040204020203" pitchFamily="34" charset="0"/>
                <a:cs typeface="Segoe UI" panose="020B0502040204020203" pitchFamily="34" charset="0"/>
              </a:rPr>
              <a:t>Occupational health</a:t>
            </a:r>
          </a:p>
          <a:p>
            <a:pPr>
              <a:lnSpc>
                <a:spcPct val="150000"/>
              </a:lnSpc>
            </a:pPr>
            <a:r>
              <a:rPr lang="en-US" altLang="ja-JP" sz="3000" dirty="0">
                <a:latin typeface="Segoe UI" panose="020B0502040204020203" pitchFamily="34" charset="0"/>
                <a:cs typeface="Segoe UI" panose="020B0502040204020203" pitchFamily="34" charset="0"/>
              </a:rPr>
              <a:t>Industrial </a:t>
            </a:r>
          </a:p>
          <a:p>
            <a:pPr marL="457200" indent="-457200">
              <a:lnSpc>
                <a:spcPct val="150000"/>
              </a:lnSpc>
              <a:buFont typeface="Arial" panose="020B0604020202020204" pitchFamily="34" charset="0"/>
              <a:buChar char="•"/>
            </a:pPr>
            <a:r>
              <a:rPr lang="en-US" altLang="ja-JP" sz="3000" dirty="0">
                <a:latin typeface="Segoe UI" panose="020B0502040204020203" pitchFamily="34" charset="0"/>
                <a:cs typeface="Segoe UI" panose="020B0502040204020203" pitchFamily="34" charset="0"/>
              </a:rPr>
              <a:t>Research and development</a:t>
            </a:r>
          </a:p>
          <a:p>
            <a:pPr marL="457200" indent="-457200">
              <a:lnSpc>
                <a:spcPct val="150000"/>
              </a:lnSpc>
              <a:buFont typeface="Arial" panose="020B0604020202020204" pitchFamily="34" charset="0"/>
              <a:buChar char="•"/>
            </a:pPr>
            <a:r>
              <a:rPr lang="en-US" altLang="ja-JP" sz="3000" dirty="0">
                <a:latin typeface="Segoe UI" panose="020B0502040204020203" pitchFamily="34" charset="0"/>
                <a:cs typeface="Segoe UI" panose="020B0502040204020203" pitchFamily="34" charset="0"/>
              </a:rPr>
              <a:t>Quality control</a:t>
            </a:r>
          </a:p>
          <a:p>
            <a:pPr marL="457200" indent="-457200">
              <a:lnSpc>
                <a:spcPct val="150000"/>
              </a:lnSpc>
              <a:buFont typeface="Arial" panose="020B0604020202020204" pitchFamily="34" charset="0"/>
              <a:buChar char="•"/>
            </a:pPr>
            <a:r>
              <a:rPr lang="en-US" altLang="ja-JP" sz="3000" dirty="0">
                <a:latin typeface="Segoe UI" panose="020B0502040204020203" pitchFamily="34" charset="0"/>
                <a:cs typeface="Segoe UI" panose="020B0502040204020203" pitchFamily="34" charset="0"/>
              </a:rPr>
              <a:t>Inspection in line</a:t>
            </a:r>
          </a:p>
        </p:txBody>
      </p:sp>
    </p:spTree>
    <p:extLst>
      <p:ext uri="{BB962C8B-B14F-4D97-AF65-F5344CB8AC3E}">
        <p14:creationId xmlns:p14="http://schemas.microsoft.com/office/powerpoint/2010/main" val="2259064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F2E93A-B5B8-B403-682E-D9F827749044}"/>
              </a:ext>
            </a:extLst>
          </p:cNvPr>
          <p:cNvSpPr>
            <a:spLocks noGrp="1"/>
          </p:cNvSpPr>
          <p:nvPr>
            <p:ph type="title"/>
          </p:nvPr>
        </p:nvSpPr>
        <p:spPr>
          <a:xfrm>
            <a:off x="1015847" y="484013"/>
            <a:ext cx="10887682" cy="698500"/>
          </a:xfrm>
        </p:spPr>
        <p:txBody>
          <a:bodyPr/>
          <a:lstStyle/>
          <a:p>
            <a:r>
              <a:rPr kumimoji="1" lang="en-US" altLang="ja-JP" dirty="0">
                <a:latin typeface="游ゴシック Medium" panose="020B0500000000000000" pitchFamily="50" charset="-128"/>
                <a:ea typeface="游ゴシック Medium" panose="020B0500000000000000" pitchFamily="50" charset="-128"/>
              </a:rPr>
              <a:t>Building LAN environment </a:t>
            </a:r>
            <a:r>
              <a:rPr kumimoji="1" lang="ja-JP" altLang="en-US" dirty="0">
                <a:latin typeface="游ゴシック Medium" panose="020B0500000000000000" pitchFamily="50" charset="-128"/>
                <a:ea typeface="游ゴシック Medium" panose="020B0500000000000000" pitchFamily="50" charset="-128"/>
              </a:rPr>
              <a:t>①</a:t>
            </a:r>
            <a:r>
              <a:rPr kumimoji="1" lang="en-US" altLang="ja-JP" dirty="0">
                <a:latin typeface="游ゴシック Medium" panose="020B0500000000000000" pitchFamily="50" charset="-128"/>
                <a:ea typeface="游ゴシック Medium" panose="020B0500000000000000" pitchFamily="50" charset="-128"/>
              </a:rPr>
              <a:t> When using a wired connection</a:t>
            </a:r>
            <a:endParaRPr kumimoji="1" lang="ja-JP" altLang="en-US" dirty="0"/>
          </a:p>
        </p:txBody>
      </p:sp>
      <p:grpSp>
        <p:nvGrpSpPr>
          <p:cNvPr id="3" name="Group 1">
            <a:extLst>
              <a:ext uri="{FF2B5EF4-FFF2-40B4-BE49-F238E27FC236}">
                <a16:creationId xmlns:a16="http://schemas.microsoft.com/office/drawing/2014/main" id="{465FCA46-84A9-81AB-D947-D6002E9B96AC}"/>
              </a:ext>
            </a:extLst>
          </p:cNvPr>
          <p:cNvGrpSpPr/>
          <p:nvPr/>
        </p:nvGrpSpPr>
        <p:grpSpPr>
          <a:xfrm>
            <a:off x="294283" y="2911826"/>
            <a:ext cx="5482403" cy="2320574"/>
            <a:chOff x="1575361" y="2891119"/>
            <a:chExt cx="9019894" cy="3095378"/>
          </a:xfrm>
        </p:grpSpPr>
        <p:pic>
          <p:nvPicPr>
            <p:cNvPr id="4" name="グラフィックス 5" descr="ノート PC 枠線">
              <a:extLst>
                <a:ext uri="{FF2B5EF4-FFF2-40B4-BE49-F238E27FC236}">
                  <a16:creationId xmlns:a16="http://schemas.microsoft.com/office/drawing/2014/main" id="{91F5CE71-1DBD-D8F1-82C2-E12A1E62F9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1336" y="3552578"/>
              <a:ext cx="2433919" cy="2433919"/>
            </a:xfrm>
            <a:prstGeom prst="rect">
              <a:avLst/>
            </a:prstGeom>
          </p:spPr>
        </p:pic>
        <p:cxnSp>
          <p:nvCxnSpPr>
            <p:cNvPr id="5" name="直線コネクタ 4">
              <a:extLst>
                <a:ext uri="{FF2B5EF4-FFF2-40B4-BE49-F238E27FC236}">
                  <a16:creationId xmlns:a16="http://schemas.microsoft.com/office/drawing/2014/main" id="{1E836E6B-20A1-F9D8-995F-70106CA00B40}"/>
                </a:ext>
              </a:extLst>
            </p:cNvPr>
            <p:cNvCxnSpPr>
              <a:cxnSpLocks/>
            </p:cNvCxnSpPr>
            <p:nvPr/>
          </p:nvCxnSpPr>
          <p:spPr>
            <a:xfrm>
              <a:off x="2813704" y="5379696"/>
              <a:ext cx="5219835"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6" name="テキスト ボックス 11">
              <a:extLst>
                <a:ext uri="{FF2B5EF4-FFF2-40B4-BE49-F238E27FC236}">
                  <a16:creationId xmlns:a16="http://schemas.microsoft.com/office/drawing/2014/main" id="{08B79601-ADFB-B1E2-8C8B-2D86E6349F0C}"/>
                </a:ext>
              </a:extLst>
            </p:cNvPr>
            <p:cNvSpPr txBox="1"/>
            <p:nvPr/>
          </p:nvSpPr>
          <p:spPr>
            <a:xfrm>
              <a:off x="4527942" y="4584872"/>
              <a:ext cx="2107756" cy="492646"/>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a:t>LAN cable</a:t>
              </a:r>
              <a:endParaRPr kumimoji="1" lang="ja-JP" altLang="en-US" dirty="0"/>
            </a:p>
          </p:txBody>
        </p:sp>
        <p:pic>
          <p:nvPicPr>
            <p:cNvPr id="7" name="図 6" descr="手に持った携帯電話&#10;&#10;自動的に生成された説明">
              <a:extLst>
                <a:ext uri="{FF2B5EF4-FFF2-40B4-BE49-F238E27FC236}">
                  <a16:creationId xmlns:a16="http://schemas.microsoft.com/office/drawing/2014/main" id="{98C9180F-837B-5CF0-DBBF-A6A16E06D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361" y="2891119"/>
              <a:ext cx="1713154" cy="2622175"/>
            </a:xfrm>
            <a:prstGeom prst="rect">
              <a:avLst/>
            </a:prstGeom>
          </p:spPr>
        </p:pic>
      </p:grpSp>
      <p:sp>
        <p:nvSpPr>
          <p:cNvPr id="8" name="テキスト ボックス 7">
            <a:extLst>
              <a:ext uri="{FF2B5EF4-FFF2-40B4-BE49-F238E27FC236}">
                <a16:creationId xmlns:a16="http://schemas.microsoft.com/office/drawing/2014/main" id="{CB26AC87-DDFE-2328-AFC6-6AE02D3E4064}"/>
              </a:ext>
            </a:extLst>
          </p:cNvPr>
          <p:cNvSpPr txBox="1"/>
          <p:nvPr/>
        </p:nvSpPr>
        <p:spPr>
          <a:xfrm>
            <a:off x="6415316" y="1640614"/>
            <a:ext cx="5602513" cy="3279552"/>
          </a:xfrm>
          <a:prstGeom prst="rect">
            <a:avLst/>
          </a:prstGeom>
          <a:noFill/>
        </p:spPr>
        <p:txBody>
          <a:bodyPr wrap="square" rtlCol="0">
            <a:spAutoFit/>
          </a:bodyPr>
          <a:lstStyle/>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PC and the</a:t>
            </a:r>
            <a:r>
              <a:rPr kumimoji="1" lang="ja-JP" altLang="en-US"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 </a:t>
            </a: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meter with LAN cable</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Set IP address</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Make sure that the last digit of the PC's IP address is different from that of the sound level meter</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Launch Web App</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Enter IP address into PC browser</a:t>
            </a:r>
          </a:p>
        </p:txBody>
      </p:sp>
    </p:spTree>
    <p:extLst>
      <p:ext uri="{BB962C8B-B14F-4D97-AF65-F5344CB8AC3E}">
        <p14:creationId xmlns:p14="http://schemas.microsoft.com/office/powerpoint/2010/main" val="118978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681C0F-E862-8E9A-4232-10D3FB25FB4F}"/>
              </a:ext>
            </a:extLst>
          </p:cNvPr>
          <p:cNvSpPr>
            <a:spLocks noGrp="1"/>
          </p:cNvSpPr>
          <p:nvPr>
            <p:ph type="title"/>
          </p:nvPr>
        </p:nvSpPr>
        <p:spPr/>
        <p:txBody>
          <a:bodyPr/>
          <a:lstStyle/>
          <a:p>
            <a:r>
              <a:rPr kumimoji="1" lang="en-US" altLang="ja-JP" dirty="0">
                <a:latin typeface="游ゴシック Medium" panose="020B0500000000000000" pitchFamily="50" charset="-128"/>
                <a:ea typeface="游ゴシック Medium" panose="020B0500000000000000" pitchFamily="50" charset="-128"/>
              </a:rPr>
              <a:t>Building LAN environment ② When using wireless</a:t>
            </a:r>
            <a:endParaRPr kumimoji="1" lang="ja-JP" altLang="en-US" dirty="0"/>
          </a:p>
        </p:txBody>
      </p:sp>
      <p:grpSp>
        <p:nvGrpSpPr>
          <p:cNvPr id="17" name="グループ化 16">
            <a:extLst>
              <a:ext uri="{FF2B5EF4-FFF2-40B4-BE49-F238E27FC236}">
                <a16:creationId xmlns:a16="http://schemas.microsoft.com/office/drawing/2014/main" id="{D38F935B-865E-ED01-C771-18778ED20192}"/>
              </a:ext>
            </a:extLst>
          </p:cNvPr>
          <p:cNvGrpSpPr/>
          <p:nvPr/>
        </p:nvGrpSpPr>
        <p:grpSpPr>
          <a:xfrm>
            <a:off x="135732" y="1869074"/>
            <a:ext cx="6627714" cy="3371339"/>
            <a:chOff x="106916" y="1608529"/>
            <a:chExt cx="6627714" cy="3371339"/>
          </a:xfrm>
        </p:grpSpPr>
        <p:grpSp>
          <p:nvGrpSpPr>
            <p:cNvPr id="3" name="Group 1">
              <a:extLst>
                <a:ext uri="{FF2B5EF4-FFF2-40B4-BE49-F238E27FC236}">
                  <a16:creationId xmlns:a16="http://schemas.microsoft.com/office/drawing/2014/main" id="{7AD4D099-D843-292C-D870-F89D75C1F06C}"/>
                </a:ext>
              </a:extLst>
            </p:cNvPr>
            <p:cNvGrpSpPr/>
            <p:nvPr/>
          </p:nvGrpSpPr>
          <p:grpSpPr>
            <a:xfrm>
              <a:off x="106916" y="1608529"/>
              <a:ext cx="6627714" cy="3063562"/>
              <a:chOff x="740168" y="1679083"/>
              <a:chExt cx="9990585" cy="4072596"/>
            </a:xfrm>
          </p:grpSpPr>
          <p:pic>
            <p:nvPicPr>
              <p:cNvPr id="4" name="グラフィックス 11" descr="無線ルーター 枠線">
                <a:extLst>
                  <a:ext uri="{FF2B5EF4-FFF2-40B4-BE49-F238E27FC236}">
                    <a16:creationId xmlns:a16="http://schemas.microsoft.com/office/drawing/2014/main" id="{472B52D4-5077-4456-022E-0A02AAD048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2150" y="4183622"/>
                <a:ext cx="1568057" cy="1568057"/>
              </a:xfrm>
              <a:prstGeom prst="rect">
                <a:avLst/>
              </a:prstGeom>
            </p:spPr>
          </p:pic>
          <p:pic>
            <p:nvPicPr>
              <p:cNvPr id="5" name="グラフィックス 15" descr="ノート PC 枠線">
                <a:extLst>
                  <a:ext uri="{FF2B5EF4-FFF2-40B4-BE49-F238E27FC236}">
                    <a16:creationId xmlns:a16="http://schemas.microsoft.com/office/drawing/2014/main" id="{6B5413FC-FB4A-320D-35FC-D7C3CFE13F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96834" y="1679083"/>
                <a:ext cx="2433919" cy="2433919"/>
              </a:xfrm>
              <a:prstGeom prst="rect">
                <a:avLst/>
              </a:prstGeom>
            </p:spPr>
          </p:pic>
          <p:cxnSp>
            <p:nvCxnSpPr>
              <p:cNvPr id="6" name="直線コネクタ 5">
                <a:extLst>
                  <a:ext uri="{FF2B5EF4-FFF2-40B4-BE49-F238E27FC236}">
                    <a16:creationId xmlns:a16="http://schemas.microsoft.com/office/drawing/2014/main" id="{A7140C37-B4DE-84CD-E8DC-D1A587EB155D}"/>
                  </a:ext>
                </a:extLst>
              </p:cNvPr>
              <p:cNvCxnSpPr>
                <a:cxnSpLocks/>
              </p:cNvCxnSpPr>
              <p:nvPr/>
            </p:nvCxnSpPr>
            <p:spPr>
              <a:xfrm>
                <a:off x="2020328" y="5393143"/>
                <a:ext cx="2498267"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7" name="テキスト ボックス 17">
                <a:extLst>
                  <a:ext uri="{FF2B5EF4-FFF2-40B4-BE49-F238E27FC236}">
                    <a16:creationId xmlns:a16="http://schemas.microsoft.com/office/drawing/2014/main" id="{2E559961-05A3-0A38-5830-12B32BD8EBD7}"/>
                  </a:ext>
                </a:extLst>
              </p:cNvPr>
              <p:cNvSpPr txBox="1"/>
              <p:nvPr/>
            </p:nvSpPr>
            <p:spPr>
              <a:xfrm>
                <a:off x="2585530" y="4763076"/>
                <a:ext cx="1568701" cy="40914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LAN</a:t>
                </a:r>
                <a:r>
                  <a:rPr kumimoji="1" lang="ja-JP" altLang="en-US" sz="1400" dirty="0"/>
                  <a:t> </a:t>
                </a:r>
                <a:r>
                  <a:rPr kumimoji="1" lang="en-US" altLang="ja-JP" sz="1400" dirty="0"/>
                  <a:t>cable</a:t>
                </a:r>
                <a:endParaRPr kumimoji="1" lang="ja-JP" altLang="en-US" sz="1400" dirty="0"/>
              </a:p>
            </p:txBody>
          </p:sp>
          <p:pic>
            <p:nvPicPr>
              <p:cNvPr id="8" name="図 7" descr="手に持った携帯電話&#10;&#10;自動的に生成された説明">
                <a:extLst>
                  <a:ext uri="{FF2B5EF4-FFF2-40B4-BE49-F238E27FC236}">
                    <a16:creationId xmlns:a16="http://schemas.microsoft.com/office/drawing/2014/main" id="{C96316E5-0962-B12B-22D4-BFD2DEC41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168" y="3014331"/>
                <a:ext cx="1713154" cy="2622175"/>
              </a:xfrm>
              <a:prstGeom prst="rect">
                <a:avLst/>
              </a:prstGeom>
            </p:spPr>
          </p:pic>
          <p:cxnSp>
            <p:nvCxnSpPr>
              <p:cNvPr id="10" name="直線矢印コネクタ 9">
                <a:extLst>
                  <a:ext uri="{FF2B5EF4-FFF2-40B4-BE49-F238E27FC236}">
                    <a16:creationId xmlns:a16="http://schemas.microsoft.com/office/drawing/2014/main" id="{9665703E-1109-41EE-BDA8-406E1FB0B3B0}"/>
                  </a:ext>
                </a:extLst>
              </p:cNvPr>
              <p:cNvCxnSpPr>
                <a:cxnSpLocks/>
              </p:cNvCxnSpPr>
              <p:nvPr/>
            </p:nvCxnSpPr>
            <p:spPr>
              <a:xfrm flipH="1">
                <a:off x="6094684" y="3295335"/>
                <a:ext cx="1906316" cy="112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42">
                <a:extLst>
                  <a:ext uri="{FF2B5EF4-FFF2-40B4-BE49-F238E27FC236}">
                    <a16:creationId xmlns:a16="http://schemas.microsoft.com/office/drawing/2014/main" id="{C11AD28D-44E7-0B2C-2CE8-3E8053BDFD27}"/>
                  </a:ext>
                </a:extLst>
              </p:cNvPr>
              <p:cNvSpPr txBox="1"/>
              <p:nvPr/>
            </p:nvSpPr>
            <p:spPr>
              <a:xfrm>
                <a:off x="6287429" y="2742337"/>
                <a:ext cx="1967400" cy="40914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Wi</a:t>
                </a:r>
                <a:r>
                  <a:rPr lang="en-US" altLang="ja-JP" sz="1400" dirty="0"/>
                  <a:t>reless </a:t>
                </a:r>
                <a:r>
                  <a:rPr kumimoji="1" lang="en-US" altLang="ja-JP" sz="1400" dirty="0"/>
                  <a:t>LAN</a:t>
                </a:r>
                <a:endParaRPr kumimoji="1" lang="ja-JP" altLang="en-US" sz="1400" dirty="0"/>
              </a:p>
            </p:txBody>
          </p:sp>
          <p:pic>
            <p:nvPicPr>
              <p:cNvPr id="13" name="グラフィックス 43" descr="ワイヤレス 単色塗りつぶし">
                <a:extLst>
                  <a:ext uri="{FF2B5EF4-FFF2-40B4-BE49-F238E27FC236}">
                    <a16:creationId xmlns:a16="http://schemas.microsoft.com/office/drawing/2014/main" id="{B8DDAAF5-DE83-CAE7-A597-E3E2871662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36969" y="2837560"/>
                <a:ext cx="369332" cy="369332"/>
              </a:xfrm>
              <a:prstGeom prst="rect">
                <a:avLst/>
              </a:prstGeom>
            </p:spPr>
          </p:pic>
        </p:grpSp>
        <p:sp>
          <p:nvSpPr>
            <p:cNvPr id="15" name="テキスト ボックス 42">
              <a:extLst>
                <a:ext uri="{FF2B5EF4-FFF2-40B4-BE49-F238E27FC236}">
                  <a16:creationId xmlns:a16="http://schemas.microsoft.com/office/drawing/2014/main" id="{AEA6A60F-2DC9-7BD8-8892-D34759E8D478}"/>
                </a:ext>
              </a:extLst>
            </p:cNvPr>
            <p:cNvSpPr txBox="1"/>
            <p:nvPr/>
          </p:nvSpPr>
          <p:spPr>
            <a:xfrm>
              <a:off x="2436159" y="4672091"/>
              <a:ext cx="1250663"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a:t>Travel router</a:t>
              </a:r>
              <a:endParaRPr kumimoji="1" lang="ja-JP" altLang="en-US" sz="1400" dirty="0"/>
            </a:p>
          </p:txBody>
        </p:sp>
      </p:grpSp>
      <p:sp>
        <p:nvSpPr>
          <p:cNvPr id="16" name="テキスト ボックス 15">
            <a:extLst>
              <a:ext uri="{FF2B5EF4-FFF2-40B4-BE49-F238E27FC236}">
                <a16:creationId xmlns:a16="http://schemas.microsoft.com/office/drawing/2014/main" id="{1F7DBE98-32E8-08B1-46FE-1AA8132AB991}"/>
              </a:ext>
            </a:extLst>
          </p:cNvPr>
          <p:cNvSpPr txBox="1"/>
          <p:nvPr/>
        </p:nvSpPr>
        <p:spPr>
          <a:xfrm>
            <a:off x="7157254" y="1869074"/>
            <a:ext cx="4667511" cy="4202882"/>
          </a:xfrm>
          <a:prstGeom prst="rect">
            <a:avLst/>
          </a:prstGeom>
          <a:noFill/>
        </p:spPr>
        <p:txBody>
          <a:bodyPr wrap="square" rtlCol="0">
            <a:spAutoFit/>
          </a:bodyPr>
          <a:lstStyle/>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the sound level meter and travel router with a LAN cable</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your PC wirelessly to your travel router</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Turn on the sound level meter's DHCP and set the sound level meter's IP address automatically</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Launch Web App</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Enter IP address into PC browser</a:t>
            </a:r>
          </a:p>
        </p:txBody>
      </p:sp>
    </p:spTree>
    <p:extLst>
      <p:ext uri="{BB962C8B-B14F-4D97-AF65-F5344CB8AC3E}">
        <p14:creationId xmlns:p14="http://schemas.microsoft.com/office/powerpoint/2010/main" val="303803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0E7D6-FFCF-C3D5-704F-5F6827ACC7C5}"/>
              </a:ext>
            </a:extLst>
          </p:cNvPr>
          <p:cNvSpPr>
            <a:spLocks noGrp="1"/>
          </p:cNvSpPr>
          <p:nvPr>
            <p:ph type="title"/>
          </p:nvPr>
        </p:nvSpPr>
        <p:spPr/>
        <p:txBody>
          <a:bodyPr/>
          <a:lstStyle/>
          <a:p>
            <a:r>
              <a:rPr kumimoji="1" lang="en-US" altLang="ja-JP" dirty="0">
                <a:latin typeface="游ゴシック Medium" panose="020B0500000000000000" pitchFamily="50" charset="-128"/>
                <a:ea typeface="游ゴシック Medium" panose="020B0500000000000000" pitchFamily="50" charset="-128"/>
              </a:rPr>
              <a:t>How to set IP address automatically</a:t>
            </a:r>
            <a:endParaRPr kumimoji="1" lang="ja-JP" altLang="en-US" dirty="0">
              <a:latin typeface="游ゴシック Medium" panose="020B0500000000000000" pitchFamily="50" charset="-128"/>
              <a:ea typeface="游ゴシック Medium" panose="020B0500000000000000" pitchFamily="50" charset="-128"/>
            </a:endParaRPr>
          </a:p>
        </p:txBody>
      </p:sp>
      <p:pic>
        <p:nvPicPr>
          <p:cNvPr id="3074" name="Picture 2">
            <a:extLst>
              <a:ext uri="{FF2B5EF4-FFF2-40B4-BE49-F238E27FC236}">
                <a16:creationId xmlns:a16="http://schemas.microsoft.com/office/drawing/2014/main" id="{3E31059B-68D7-351A-4FFA-F34105159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374" y="1675720"/>
            <a:ext cx="8023503" cy="452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89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681C0F-E862-8E9A-4232-10D3FB25FB4F}"/>
              </a:ext>
            </a:extLst>
          </p:cNvPr>
          <p:cNvSpPr>
            <a:spLocks noGrp="1"/>
          </p:cNvSpPr>
          <p:nvPr>
            <p:ph type="title"/>
          </p:nvPr>
        </p:nvSpPr>
        <p:spPr/>
        <p:txBody>
          <a:bodyPr/>
          <a:lstStyle/>
          <a:p>
            <a:r>
              <a:rPr kumimoji="1" lang="en-US" altLang="ja-JP" dirty="0">
                <a:latin typeface="游ゴシック Medium" panose="020B0500000000000000" pitchFamily="50" charset="-128"/>
                <a:ea typeface="游ゴシック Medium" panose="020B0500000000000000" pitchFamily="50" charset="-128"/>
              </a:rPr>
              <a:t>Building LAN environment</a:t>
            </a:r>
            <a:r>
              <a:rPr lang="ja-JP" altLang="en-US" dirty="0">
                <a:latin typeface="游ゴシック Medium" panose="020B0500000000000000" pitchFamily="50" charset="-128"/>
                <a:ea typeface="游ゴシック Medium" panose="020B0500000000000000" pitchFamily="50" charset="-128"/>
              </a:rPr>
              <a:t> </a:t>
            </a:r>
            <a:r>
              <a:rPr kumimoji="1" lang="ja-JP" altLang="en-US" dirty="0">
                <a:latin typeface="游ゴシック Medium" panose="020B0500000000000000" pitchFamily="50" charset="-128"/>
                <a:ea typeface="游ゴシック Medium" panose="020B0500000000000000" pitchFamily="50" charset="-128"/>
              </a:rPr>
              <a:t>③</a:t>
            </a:r>
            <a:r>
              <a:rPr kumimoji="1" lang="en-US" altLang="ja-JP" dirty="0">
                <a:latin typeface="游ゴシック Medium" panose="020B0500000000000000" pitchFamily="50" charset="-128"/>
                <a:ea typeface="游ゴシック Medium" panose="020B0500000000000000" pitchFamily="50" charset="-128"/>
              </a:rPr>
              <a:t> When using an internal LAN</a:t>
            </a:r>
            <a:endParaRPr kumimoji="1" lang="ja-JP" altLang="en-US" dirty="0"/>
          </a:p>
        </p:txBody>
      </p:sp>
      <p:grpSp>
        <p:nvGrpSpPr>
          <p:cNvPr id="17" name="Group 1">
            <a:extLst>
              <a:ext uri="{FF2B5EF4-FFF2-40B4-BE49-F238E27FC236}">
                <a16:creationId xmlns:a16="http://schemas.microsoft.com/office/drawing/2014/main" id="{A8221317-42FB-F86B-871D-FECF55E02D1E}"/>
              </a:ext>
            </a:extLst>
          </p:cNvPr>
          <p:cNvGrpSpPr/>
          <p:nvPr/>
        </p:nvGrpSpPr>
        <p:grpSpPr>
          <a:xfrm>
            <a:off x="159656" y="2830286"/>
            <a:ext cx="6929403" cy="2198914"/>
            <a:chOff x="746016" y="2778073"/>
            <a:chExt cx="10091979" cy="2952171"/>
          </a:xfrm>
        </p:grpSpPr>
        <p:pic>
          <p:nvPicPr>
            <p:cNvPr id="18" name="グラフィックス 3" descr="ノート PC 枠線">
              <a:extLst>
                <a:ext uri="{FF2B5EF4-FFF2-40B4-BE49-F238E27FC236}">
                  <a16:creationId xmlns:a16="http://schemas.microsoft.com/office/drawing/2014/main" id="{45CED552-33DD-3E84-87D7-89ABF8C49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1417" y="3613666"/>
              <a:ext cx="2116578" cy="2116578"/>
            </a:xfrm>
            <a:prstGeom prst="rect">
              <a:avLst/>
            </a:prstGeom>
          </p:spPr>
        </p:pic>
        <p:pic>
          <p:nvPicPr>
            <p:cNvPr id="19" name="図 18" descr="手に持った携帯電話&#10;&#10;自動的に生成された説明">
              <a:extLst>
                <a:ext uri="{FF2B5EF4-FFF2-40B4-BE49-F238E27FC236}">
                  <a16:creationId xmlns:a16="http://schemas.microsoft.com/office/drawing/2014/main" id="{7A0B391B-32C8-EAF9-B398-8F3F8B628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16" y="2778073"/>
              <a:ext cx="1713154" cy="2622175"/>
            </a:xfrm>
            <a:prstGeom prst="rect">
              <a:avLst/>
            </a:prstGeom>
          </p:spPr>
        </p:pic>
        <p:pic>
          <p:nvPicPr>
            <p:cNvPr id="20" name="グラフィックス 6" descr="建物 枠線">
              <a:extLst>
                <a:ext uri="{FF2B5EF4-FFF2-40B4-BE49-F238E27FC236}">
                  <a16:creationId xmlns:a16="http://schemas.microsoft.com/office/drawing/2014/main" id="{D0DFB772-9C85-2639-113E-D57D9E3F50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4405" y="3857336"/>
              <a:ext cx="1640541" cy="1640541"/>
            </a:xfrm>
            <a:prstGeom prst="rect">
              <a:avLst/>
            </a:prstGeom>
          </p:spPr>
        </p:pic>
        <p:pic>
          <p:nvPicPr>
            <p:cNvPr id="21" name="グラフィックス 8" descr="ワイヤレス 単色塗りつぶし">
              <a:extLst>
                <a:ext uri="{FF2B5EF4-FFF2-40B4-BE49-F238E27FC236}">
                  <a16:creationId xmlns:a16="http://schemas.microsoft.com/office/drawing/2014/main" id="{3E09C6A5-D180-F93B-0195-DFBF665F50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66129" y="4276256"/>
              <a:ext cx="914400" cy="914400"/>
            </a:xfrm>
            <a:prstGeom prst="rect">
              <a:avLst/>
            </a:prstGeom>
          </p:spPr>
        </p:pic>
        <p:sp>
          <p:nvSpPr>
            <p:cNvPr id="22" name="テキスト ボックス 9">
              <a:extLst>
                <a:ext uri="{FF2B5EF4-FFF2-40B4-BE49-F238E27FC236}">
                  <a16:creationId xmlns:a16="http://schemas.microsoft.com/office/drawing/2014/main" id="{CADE1023-A00F-279F-24D8-10286CB9A235}"/>
                </a:ext>
              </a:extLst>
            </p:cNvPr>
            <p:cNvSpPr txBox="1"/>
            <p:nvPr/>
          </p:nvSpPr>
          <p:spPr>
            <a:xfrm>
              <a:off x="5454577" y="3565987"/>
              <a:ext cx="1795784" cy="41320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Internal LAN</a:t>
              </a:r>
              <a:endParaRPr kumimoji="1" lang="ja-JP" altLang="en-US" sz="1400" dirty="0"/>
            </a:p>
          </p:txBody>
        </p:sp>
        <p:sp>
          <p:nvSpPr>
            <p:cNvPr id="23" name="テキスト ボックス 10">
              <a:extLst>
                <a:ext uri="{FF2B5EF4-FFF2-40B4-BE49-F238E27FC236}">
                  <a16:creationId xmlns:a16="http://schemas.microsoft.com/office/drawing/2014/main" id="{D4BF181D-473A-3C2E-9000-847B93CC31AA}"/>
                </a:ext>
              </a:extLst>
            </p:cNvPr>
            <p:cNvSpPr txBox="1"/>
            <p:nvPr/>
          </p:nvSpPr>
          <p:spPr>
            <a:xfrm>
              <a:off x="2629264" y="4610798"/>
              <a:ext cx="1515631" cy="41320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LAN</a:t>
              </a:r>
              <a:r>
                <a:rPr kumimoji="1" lang="ja-JP" altLang="en-US" sz="1400" dirty="0"/>
                <a:t> </a:t>
              </a:r>
              <a:r>
                <a:rPr kumimoji="1" lang="en-US" altLang="ja-JP" sz="1400" dirty="0"/>
                <a:t>cable</a:t>
              </a:r>
              <a:endParaRPr kumimoji="1" lang="ja-JP" altLang="en-US" sz="1400" dirty="0"/>
            </a:p>
          </p:txBody>
        </p:sp>
        <p:cxnSp>
          <p:nvCxnSpPr>
            <p:cNvPr id="24" name="直線コネクタ 23">
              <a:extLst>
                <a:ext uri="{FF2B5EF4-FFF2-40B4-BE49-F238E27FC236}">
                  <a16:creationId xmlns:a16="http://schemas.microsoft.com/office/drawing/2014/main" id="{5E156CF0-C8EC-9F25-B9BE-6B9D4474FFBF}"/>
                </a:ext>
              </a:extLst>
            </p:cNvPr>
            <p:cNvCxnSpPr>
              <a:cxnSpLocks/>
            </p:cNvCxnSpPr>
            <p:nvPr/>
          </p:nvCxnSpPr>
          <p:spPr>
            <a:xfrm>
              <a:off x="2459170" y="5218253"/>
              <a:ext cx="2206959" cy="0"/>
            </a:xfrm>
            <a:prstGeom prst="line">
              <a:avLst/>
            </a:prstGeom>
            <a:ln w="57150"/>
          </p:spPr>
          <p:style>
            <a:lnRef idx="3">
              <a:schemeClr val="accent2"/>
            </a:lnRef>
            <a:fillRef idx="0">
              <a:schemeClr val="accent2"/>
            </a:fillRef>
            <a:effectRef idx="2">
              <a:schemeClr val="accent2"/>
            </a:effectRef>
            <a:fontRef idx="minor">
              <a:schemeClr val="tx1"/>
            </a:fontRef>
          </p:style>
        </p:cxnSp>
        <p:pic>
          <p:nvPicPr>
            <p:cNvPr id="25" name="グラフィックス 13" descr="ワイヤレス 単色塗りつぶし">
              <a:extLst>
                <a:ext uri="{FF2B5EF4-FFF2-40B4-BE49-F238E27FC236}">
                  <a16:creationId xmlns:a16="http://schemas.microsoft.com/office/drawing/2014/main" id="{C7A2BDE7-B73A-B92C-B215-46D16D5DB4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30181" y="4548790"/>
              <a:ext cx="369332" cy="369332"/>
            </a:xfrm>
            <a:prstGeom prst="rect">
              <a:avLst/>
            </a:prstGeom>
          </p:spPr>
        </p:pic>
        <p:cxnSp>
          <p:nvCxnSpPr>
            <p:cNvPr id="26" name="直線矢印コネクタ 25">
              <a:extLst>
                <a:ext uri="{FF2B5EF4-FFF2-40B4-BE49-F238E27FC236}">
                  <a16:creationId xmlns:a16="http://schemas.microsoft.com/office/drawing/2014/main" id="{FF7656D7-EB84-9146-203B-BFF14DC5BEC2}"/>
                </a:ext>
              </a:extLst>
            </p:cNvPr>
            <p:cNvCxnSpPr>
              <a:cxnSpLocks/>
            </p:cNvCxnSpPr>
            <p:nvPr/>
          </p:nvCxnSpPr>
          <p:spPr>
            <a:xfrm flipH="1">
              <a:off x="7064946" y="5069541"/>
              <a:ext cx="1240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16">
              <a:extLst>
                <a:ext uri="{FF2B5EF4-FFF2-40B4-BE49-F238E27FC236}">
                  <a16:creationId xmlns:a16="http://schemas.microsoft.com/office/drawing/2014/main" id="{A3AD01C5-1364-6837-8C8F-F1265ECCE6E5}"/>
                </a:ext>
              </a:extLst>
            </p:cNvPr>
            <p:cNvSpPr txBox="1"/>
            <p:nvPr/>
          </p:nvSpPr>
          <p:spPr>
            <a:xfrm>
              <a:off x="6837068" y="4548790"/>
              <a:ext cx="1900842" cy="413209"/>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Wireless</a:t>
              </a:r>
              <a:r>
                <a:rPr kumimoji="1" lang="ja-JP" altLang="en-US" sz="1400" dirty="0"/>
                <a:t> </a:t>
              </a:r>
              <a:r>
                <a:rPr kumimoji="1" lang="en-US" altLang="ja-JP" sz="1400" dirty="0"/>
                <a:t>LAN</a:t>
              </a:r>
              <a:endParaRPr kumimoji="1" lang="ja-JP" altLang="en-US" sz="1400" dirty="0"/>
            </a:p>
          </p:txBody>
        </p:sp>
      </p:grpSp>
      <p:sp>
        <p:nvSpPr>
          <p:cNvPr id="28" name="テキスト ボックス 27">
            <a:extLst>
              <a:ext uri="{FF2B5EF4-FFF2-40B4-BE49-F238E27FC236}">
                <a16:creationId xmlns:a16="http://schemas.microsoft.com/office/drawing/2014/main" id="{EF684249-459A-7C2A-AF9C-DDA5402E865A}"/>
              </a:ext>
            </a:extLst>
          </p:cNvPr>
          <p:cNvSpPr txBox="1"/>
          <p:nvPr/>
        </p:nvSpPr>
        <p:spPr>
          <a:xfrm>
            <a:off x="7374542" y="1908663"/>
            <a:ext cx="4232082" cy="4664547"/>
          </a:xfrm>
          <a:prstGeom prst="rect">
            <a:avLst/>
          </a:prstGeom>
          <a:noFill/>
        </p:spPr>
        <p:txBody>
          <a:bodyPr wrap="square" rtlCol="0">
            <a:spAutoFit/>
          </a:bodyPr>
          <a:lstStyle/>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the sound level meter and the company LAN with a LAN cable</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the PC to the company LAN (wireless)</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Set IP address automatically</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Launch Web App</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Enter IP address into PC browser</a:t>
            </a:r>
            <a:endParaRPr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a:p>
            <a:pPr marL="457200" indent="-457200" algn="l">
              <a:lnSpc>
                <a:spcPct val="150000"/>
              </a:lnSpc>
              <a:buAutoNum type="arabicPeriod"/>
            </a:pPr>
            <a:endPar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919372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681C0F-E862-8E9A-4232-10D3FB25FB4F}"/>
              </a:ext>
            </a:extLst>
          </p:cNvPr>
          <p:cNvSpPr>
            <a:spLocks noGrp="1"/>
          </p:cNvSpPr>
          <p:nvPr>
            <p:ph type="title"/>
          </p:nvPr>
        </p:nvSpPr>
        <p:spPr>
          <a:xfrm>
            <a:off x="1015847" y="484013"/>
            <a:ext cx="11176153" cy="698500"/>
          </a:xfrm>
        </p:spPr>
        <p:txBody>
          <a:bodyPr/>
          <a:lstStyle/>
          <a:p>
            <a:r>
              <a:rPr kumimoji="1" lang="en-US" altLang="ja-JP" dirty="0">
                <a:latin typeface="游ゴシック Medium" panose="020B0500000000000000" pitchFamily="50" charset="-128"/>
                <a:ea typeface="游ゴシック Medium" panose="020B0500000000000000" pitchFamily="50" charset="-128"/>
              </a:rPr>
              <a:t>Building LAN environment ④ When using a mobile router</a:t>
            </a:r>
            <a:endParaRPr kumimoji="1" lang="ja-JP" altLang="en-US" dirty="0">
              <a:latin typeface="游ゴシック Medium" panose="020B0500000000000000" pitchFamily="50" charset="-128"/>
              <a:ea typeface="游ゴシック Medium" panose="020B0500000000000000" pitchFamily="50" charset="-128"/>
            </a:endParaRPr>
          </a:p>
        </p:txBody>
      </p:sp>
      <p:grpSp>
        <p:nvGrpSpPr>
          <p:cNvPr id="32" name="グループ化 31">
            <a:extLst>
              <a:ext uri="{FF2B5EF4-FFF2-40B4-BE49-F238E27FC236}">
                <a16:creationId xmlns:a16="http://schemas.microsoft.com/office/drawing/2014/main" id="{AD8440A5-E2B1-F3A1-3BB2-27E6E524F0B1}"/>
              </a:ext>
            </a:extLst>
          </p:cNvPr>
          <p:cNvGrpSpPr/>
          <p:nvPr/>
        </p:nvGrpSpPr>
        <p:grpSpPr>
          <a:xfrm>
            <a:off x="135732" y="2380342"/>
            <a:ext cx="6822986" cy="3146814"/>
            <a:chOff x="135732" y="2380342"/>
            <a:chExt cx="6822986" cy="3146814"/>
          </a:xfrm>
        </p:grpSpPr>
        <p:grpSp>
          <p:nvGrpSpPr>
            <p:cNvPr id="3" name="Group 1">
              <a:extLst>
                <a:ext uri="{FF2B5EF4-FFF2-40B4-BE49-F238E27FC236}">
                  <a16:creationId xmlns:a16="http://schemas.microsoft.com/office/drawing/2014/main" id="{CDF9DB7B-A98E-DD80-468C-689815A172D9}"/>
                </a:ext>
              </a:extLst>
            </p:cNvPr>
            <p:cNvGrpSpPr/>
            <p:nvPr/>
          </p:nvGrpSpPr>
          <p:grpSpPr>
            <a:xfrm>
              <a:off x="135732" y="2380342"/>
              <a:ext cx="6822986" cy="2764193"/>
              <a:chOff x="385074" y="1690688"/>
              <a:chExt cx="11066758" cy="4059192"/>
            </a:xfrm>
          </p:grpSpPr>
          <p:pic>
            <p:nvPicPr>
              <p:cNvPr id="4" name="グラフィックス 3" descr="無線ルーター 枠線">
                <a:extLst>
                  <a:ext uri="{FF2B5EF4-FFF2-40B4-BE49-F238E27FC236}">
                    <a16:creationId xmlns:a16="http://schemas.microsoft.com/office/drawing/2014/main" id="{8E651AA5-4960-548D-52D3-EB599AF71B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4119" y="4567752"/>
                <a:ext cx="1182128" cy="1182128"/>
              </a:xfrm>
              <a:prstGeom prst="rect">
                <a:avLst/>
              </a:prstGeom>
            </p:spPr>
          </p:pic>
          <p:cxnSp>
            <p:nvCxnSpPr>
              <p:cNvPr id="5" name="直線コネクタ 4">
                <a:extLst>
                  <a:ext uri="{FF2B5EF4-FFF2-40B4-BE49-F238E27FC236}">
                    <a16:creationId xmlns:a16="http://schemas.microsoft.com/office/drawing/2014/main" id="{C5B331BF-7DAC-8EAA-ECEA-3A7153C2E209}"/>
                  </a:ext>
                </a:extLst>
              </p:cNvPr>
              <p:cNvCxnSpPr>
                <a:cxnSpLocks/>
              </p:cNvCxnSpPr>
              <p:nvPr/>
            </p:nvCxnSpPr>
            <p:spPr>
              <a:xfrm>
                <a:off x="2020328" y="5393143"/>
                <a:ext cx="201379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6" name="テキスト ボックス 5">
                <a:extLst>
                  <a:ext uri="{FF2B5EF4-FFF2-40B4-BE49-F238E27FC236}">
                    <a16:creationId xmlns:a16="http://schemas.microsoft.com/office/drawing/2014/main" id="{EE041F87-8732-99C2-072C-D189B3F12624}"/>
                  </a:ext>
                </a:extLst>
              </p:cNvPr>
              <p:cNvSpPr txBox="1"/>
              <p:nvPr/>
            </p:nvSpPr>
            <p:spPr>
              <a:xfrm>
                <a:off x="2039103" y="4586660"/>
                <a:ext cx="1687948" cy="45196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LAN cable</a:t>
                </a:r>
                <a:endParaRPr kumimoji="1" lang="ja-JP" altLang="en-US" sz="1400" dirty="0"/>
              </a:p>
            </p:txBody>
          </p:sp>
          <p:pic>
            <p:nvPicPr>
              <p:cNvPr id="7" name="図 6" descr="手に持った携帯電話&#10;&#10;自動的に生成された説明">
                <a:extLst>
                  <a:ext uri="{FF2B5EF4-FFF2-40B4-BE49-F238E27FC236}">
                    <a16:creationId xmlns:a16="http://schemas.microsoft.com/office/drawing/2014/main" id="{32E6C8FF-10CB-2276-8DB7-D00EC55AC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74" y="3033831"/>
                <a:ext cx="1713153" cy="2622175"/>
              </a:xfrm>
              <a:prstGeom prst="rect">
                <a:avLst/>
              </a:prstGeom>
            </p:spPr>
          </p:pic>
          <p:cxnSp>
            <p:nvCxnSpPr>
              <p:cNvPr id="9" name="直線矢印コネクタ 8">
                <a:extLst>
                  <a:ext uri="{FF2B5EF4-FFF2-40B4-BE49-F238E27FC236}">
                    <a16:creationId xmlns:a16="http://schemas.microsoft.com/office/drawing/2014/main" id="{45304490-B75E-1A38-0F4F-E3C98FCE83F3}"/>
                  </a:ext>
                </a:extLst>
              </p:cNvPr>
              <p:cNvCxnSpPr>
                <a:cxnSpLocks/>
              </p:cNvCxnSpPr>
              <p:nvPr/>
            </p:nvCxnSpPr>
            <p:spPr>
              <a:xfrm flipH="1">
                <a:off x="7683686" y="3257281"/>
                <a:ext cx="1236195" cy="482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F9909C48-F2D9-472E-F939-26633D4742BF}"/>
                  </a:ext>
                </a:extLst>
              </p:cNvPr>
              <p:cNvSpPr txBox="1"/>
              <p:nvPr/>
            </p:nvSpPr>
            <p:spPr>
              <a:xfrm>
                <a:off x="7328967" y="2582971"/>
                <a:ext cx="2116954" cy="45196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400" dirty="0"/>
                  <a:t>Wireless LAN</a:t>
                </a:r>
                <a:endParaRPr kumimoji="1" lang="ja-JP" altLang="en-US" sz="1400" dirty="0"/>
              </a:p>
            </p:txBody>
          </p:sp>
          <p:pic>
            <p:nvPicPr>
              <p:cNvPr id="12" name="グラフィックス 11" descr="ワイヤレス 単色塗りつぶし">
                <a:extLst>
                  <a:ext uri="{FF2B5EF4-FFF2-40B4-BE49-F238E27FC236}">
                    <a16:creationId xmlns:a16="http://schemas.microsoft.com/office/drawing/2014/main" id="{CC50F3EC-9854-EBBB-6141-FC6073744C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8048" y="2849165"/>
                <a:ext cx="369332" cy="369332"/>
              </a:xfrm>
              <a:prstGeom prst="rect">
                <a:avLst/>
              </a:prstGeom>
            </p:spPr>
          </p:pic>
          <p:pic>
            <p:nvPicPr>
              <p:cNvPr id="14" name="グラフィックス 13" descr="ノート PC 枠線">
                <a:extLst>
                  <a:ext uri="{FF2B5EF4-FFF2-40B4-BE49-F238E27FC236}">
                    <a16:creationId xmlns:a16="http://schemas.microsoft.com/office/drawing/2014/main" id="{69FC38A2-2D65-65AF-955A-4202EEA47D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7913" y="1690688"/>
                <a:ext cx="2433919" cy="2433919"/>
              </a:xfrm>
              <a:prstGeom prst="rect">
                <a:avLst/>
              </a:prstGeom>
            </p:spPr>
          </p:pic>
          <p:pic>
            <p:nvPicPr>
              <p:cNvPr id="15" name="グラフィックス 23" descr="地球: 南北アメリカ 単色塗りつぶし">
                <a:extLst>
                  <a:ext uri="{FF2B5EF4-FFF2-40B4-BE49-F238E27FC236}">
                    <a16:creationId xmlns:a16="http://schemas.microsoft.com/office/drawing/2014/main" id="{BC883008-E523-8C39-C10B-60389C5238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54487" y="3518594"/>
                <a:ext cx="1182128" cy="1182128"/>
              </a:xfrm>
              <a:prstGeom prst="rect">
                <a:avLst/>
              </a:prstGeom>
            </p:spPr>
          </p:pic>
          <p:cxnSp>
            <p:nvCxnSpPr>
              <p:cNvPr id="28" name="直線矢印コネクタ 27">
                <a:extLst>
                  <a:ext uri="{FF2B5EF4-FFF2-40B4-BE49-F238E27FC236}">
                    <a16:creationId xmlns:a16="http://schemas.microsoft.com/office/drawing/2014/main" id="{2B05B99D-E416-5B0F-BBD7-0FEB3F22412B}"/>
                  </a:ext>
                </a:extLst>
              </p:cNvPr>
              <p:cNvCxnSpPr>
                <a:cxnSpLocks/>
              </p:cNvCxnSpPr>
              <p:nvPr/>
            </p:nvCxnSpPr>
            <p:spPr>
              <a:xfrm flipH="1">
                <a:off x="5314279" y="4567752"/>
                <a:ext cx="881136" cy="599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グラフィックス 37" descr="ワイヤレス 単色塗りつぶし">
                <a:extLst>
                  <a:ext uri="{FF2B5EF4-FFF2-40B4-BE49-F238E27FC236}">
                    <a16:creationId xmlns:a16="http://schemas.microsoft.com/office/drawing/2014/main" id="{730523FB-63B7-FBF4-D944-B471B7286A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1192" y="3707282"/>
                <a:ext cx="708446" cy="708446"/>
              </a:xfrm>
              <a:prstGeom prst="rect">
                <a:avLst/>
              </a:prstGeom>
            </p:spPr>
          </p:pic>
          <p:sp>
            <p:nvSpPr>
              <p:cNvPr id="30" name="テキスト ボックス 38">
                <a:extLst>
                  <a:ext uri="{FF2B5EF4-FFF2-40B4-BE49-F238E27FC236}">
                    <a16:creationId xmlns:a16="http://schemas.microsoft.com/office/drawing/2014/main" id="{8BD139F5-D545-91D8-5FC3-3D9884705D01}"/>
                  </a:ext>
                </a:extLst>
              </p:cNvPr>
              <p:cNvSpPr txBox="1"/>
              <p:nvPr/>
            </p:nvSpPr>
            <p:spPr>
              <a:xfrm>
                <a:off x="6360631" y="3160970"/>
                <a:ext cx="1360341" cy="45196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a:t>Internet</a:t>
                </a:r>
                <a:endParaRPr kumimoji="1" lang="ja-JP" altLang="en-US" sz="1400" dirty="0"/>
              </a:p>
            </p:txBody>
          </p:sp>
        </p:grpSp>
        <p:sp>
          <p:nvSpPr>
            <p:cNvPr id="31" name="テキスト ボックス 42">
              <a:extLst>
                <a:ext uri="{FF2B5EF4-FFF2-40B4-BE49-F238E27FC236}">
                  <a16:creationId xmlns:a16="http://schemas.microsoft.com/office/drawing/2014/main" id="{3590E298-8850-B982-F6EA-66747805DC8E}"/>
                </a:ext>
              </a:extLst>
            </p:cNvPr>
            <p:cNvSpPr txBox="1"/>
            <p:nvPr/>
          </p:nvSpPr>
          <p:spPr>
            <a:xfrm>
              <a:off x="2094705" y="5219379"/>
              <a:ext cx="1351652"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dirty="0"/>
                <a:t>Mobile router</a:t>
              </a:r>
              <a:endParaRPr kumimoji="1" lang="ja-JP" altLang="en-US" sz="1400" dirty="0"/>
            </a:p>
          </p:txBody>
        </p:sp>
      </p:grpSp>
      <p:sp>
        <p:nvSpPr>
          <p:cNvPr id="33" name="テキスト ボックス 32">
            <a:extLst>
              <a:ext uri="{FF2B5EF4-FFF2-40B4-BE49-F238E27FC236}">
                <a16:creationId xmlns:a16="http://schemas.microsoft.com/office/drawing/2014/main" id="{BE043F2F-77A2-9FB4-167E-31947A6F3BA4}"/>
              </a:ext>
            </a:extLst>
          </p:cNvPr>
          <p:cNvSpPr txBox="1"/>
          <p:nvPr/>
        </p:nvSpPr>
        <p:spPr>
          <a:xfrm>
            <a:off x="7321038" y="2033015"/>
            <a:ext cx="4396544" cy="3741217"/>
          </a:xfrm>
          <a:prstGeom prst="rect">
            <a:avLst/>
          </a:prstGeom>
          <a:noFill/>
        </p:spPr>
        <p:txBody>
          <a:bodyPr wrap="square" rtlCol="0">
            <a:spAutoFit/>
          </a:bodyPr>
          <a:lstStyle/>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Connect the sound level meter and mobile router with a LAN cable</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Set IP address automatically</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Launch Web App</a:t>
            </a:r>
          </a:p>
          <a:p>
            <a:pPr marL="457200" indent="-457200" algn="l">
              <a:lnSpc>
                <a:spcPct val="150000"/>
              </a:lnSpc>
              <a:buAutoNum type="arabicPeriod"/>
            </a:pPr>
            <a:r>
              <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rPr>
              <a:t>Enter IP address into PC browser</a:t>
            </a:r>
            <a:endParaRPr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a:p>
            <a:pPr marL="457200" indent="-457200" algn="l">
              <a:lnSpc>
                <a:spcPct val="150000"/>
              </a:lnSpc>
              <a:buAutoNum type="arabicPeriod"/>
            </a:pPr>
            <a:endParaRPr kumimoji="1" lang="en-US" altLang="ja-JP" sz="2000"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32727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A9F55F-3014-C905-1D14-D5CA205B3ED3}"/>
              </a:ext>
            </a:extLst>
          </p:cNvPr>
          <p:cNvSpPr>
            <a:spLocks noGrp="1"/>
          </p:cNvSpPr>
          <p:nvPr>
            <p:ph type="title"/>
          </p:nvPr>
        </p:nvSpPr>
        <p:spPr/>
        <p:txBody>
          <a:bodyPr/>
          <a:lstStyle/>
          <a:p>
            <a:r>
              <a:rPr kumimoji="1" lang="en-US" altLang="ja-JP" dirty="0">
                <a:latin typeface="游ゴシック Medium" panose="020B0500000000000000" pitchFamily="50" charset="-128"/>
                <a:ea typeface="游ゴシック Medium" panose="020B0500000000000000" pitchFamily="50" charset="-128"/>
              </a:rPr>
              <a:t>Web App</a:t>
            </a:r>
            <a:endParaRPr kumimoji="1" lang="ja-JP" altLang="en-US" dirty="0">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20D5EE31-FD74-6063-AB85-099EEF8BAEF9}"/>
              </a:ext>
            </a:extLst>
          </p:cNvPr>
          <p:cNvSpPr txBox="1"/>
          <p:nvPr/>
        </p:nvSpPr>
        <p:spPr>
          <a:xfrm>
            <a:off x="468086" y="1650163"/>
            <a:ext cx="10998200" cy="1894558"/>
          </a:xfrm>
          <a:prstGeom prst="rect">
            <a:avLst/>
          </a:prstGeom>
          <a:noFill/>
        </p:spPr>
        <p:txBody>
          <a:bodyPr wrap="square">
            <a:spAutoFit/>
          </a:bodyPr>
          <a:lstStyle/>
          <a:p>
            <a:pPr algn="l" rtl="0" fontAlgn="base">
              <a:lnSpc>
                <a:spcPct val="150000"/>
              </a:lnSpc>
            </a:pPr>
            <a:r>
              <a:rPr lang="ja-JP" altLang="en-US" sz="2000" b="0" i="0" u="none" strike="noStrike" dirty="0">
                <a:solidFill>
                  <a:srgbClr val="000000"/>
                </a:solidFill>
                <a:effectLst/>
                <a:latin typeface="游ゴシック Medium" panose="020B0500000000000000" pitchFamily="50" charset="-128"/>
                <a:ea typeface="游ゴシック Medium" panose="020B0500000000000000" pitchFamily="50" charset="-128"/>
              </a:rPr>
              <a:t>・</a:t>
            </a:r>
            <a:r>
              <a:rPr lang="en-US" altLang="ja-JP" sz="2000" b="0" i="0" u="none" strike="noStrike" dirty="0">
                <a:solidFill>
                  <a:srgbClr val="000000"/>
                </a:solidFill>
                <a:effectLst/>
                <a:latin typeface="游ゴシック Medium" panose="020B0500000000000000" pitchFamily="50" charset="-128"/>
                <a:ea typeface="游ゴシック Medium" panose="020B0500000000000000" pitchFamily="50" charset="-128"/>
              </a:rPr>
              <a:t>Chrome is recommended​</a:t>
            </a:r>
          </a:p>
          <a:p>
            <a:pPr algn="l" rtl="0" fontAlgn="base">
              <a:lnSpc>
                <a:spcPct val="150000"/>
              </a:lnSpc>
            </a:pPr>
            <a:r>
              <a:rPr lang="ja-JP" altLang="en-US" sz="2000" b="0" i="0" u="none" strike="noStrike" dirty="0">
                <a:solidFill>
                  <a:srgbClr val="000000"/>
                </a:solidFill>
                <a:effectLst/>
                <a:latin typeface="游ゴシック Medium" panose="020B0500000000000000" pitchFamily="50" charset="-128"/>
                <a:ea typeface="游ゴシック Medium" panose="020B0500000000000000" pitchFamily="50" charset="-128"/>
              </a:rPr>
              <a:t>・</a:t>
            </a:r>
            <a:r>
              <a:rPr lang="en-US" altLang="ja-JP" sz="2000" b="0" i="0" u="none" strike="noStrike" dirty="0">
                <a:solidFill>
                  <a:srgbClr val="000000"/>
                </a:solidFill>
                <a:effectLst/>
                <a:latin typeface="游ゴシック Medium" panose="020B0500000000000000" pitchFamily="50" charset="-128"/>
                <a:ea typeface="游ゴシック Medium" panose="020B0500000000000000" pitchFamily="50" charset="-128"/>
              </a:rPr>
              <a:t>Sound level meter and web browser are one-to-one</a:t>
            </a:r>
          </a:p>
          <a:p>
            <a:pPr algn="l" rtl="0" fontAlgn="base">
              <a:lnSpc>
                <a:spcPct val="150000"/>
              </a:lnSpc>
            </a:pPr>
            <a:r>
              <a:rPr lang="en-US" altLang="ja-JP" sz="2000" b="0" i="0" u="none" strike="noStrike" dirty="0">
                <a:solidFill>
                  <a:srgbClr val="000000"/>
                </a:solidFill>
                <a:effectLst/>
                <a:latin typeface="游ゴシック Medium" panose="020B0500000000000000" pitchFamily="50" charset="-128"/>
                <a:ea typeface="游ゴシック Medium" panose="020B0500000000000000" pitchFamily="50" charset="-128"/>
              </a:rPr>
              <a:t>​</a:t>
            </a:r>
            <a:r>
              <a:rPr lang="ja-JP" altLang="en-US" sz="2000" b="0" i="0" u="none" strike="noStrike" dirty="0">
                <a:solidFill>
                  <a:srgbClr val="000000"/>
                </a:solidFill>
                <a:effectLst/>
                <a:latin typeface="游ゴシック Medium" panose="020B0500000000000000" pitchFamily="50" charset="-128"/>
                <a:ea typeface="游ゴシック Medium" panose="020B0500000000000000" pitchFamily="50" charset="-128"/>
              </a:rPr>
              <a:t>・</a:t>
            </a:r>
            <a:r>
              <a:rPr lang="en-US" altLang="ja-JP" sz="2000" b="0" i="0" u="none" strike="noStrike" dirty="0">
                <a:solidFill>
                  <a:srgbClr val="000000"/>
                </a:solidFill>
                <a:effectLst/>
                <a:latin typeface="游ゴシック Medium" panose="020B0500000000000000" pitchFamily="50" charset="-128"/>
                <a:ea typeface="游ゴシック Medium" panose="020B0500000000000000" pitchFamily="50" charset="-128"/>
              </a:rPr>
              <a:t>Download one file at a time</a:t>
            </a:r>
          </a:p>
          <a:p>
            <a:pPr algn="l" rtl="0" fontAlgn="base">
              <a:lnSpc>
                <a:spcPct val="150000"/>
              </a:lnSpc>
            </a:pPr>
            <a:r>
              <a:rPr lang="ja-JP" altLang="en-US" sz="2000" b="0" i="0" u="none" strike="noStrike" dirty="0">
                <a:solidFill>
                  <a:srgbClr val="000000"/>
                </a:solidFill>
                <a:effectLst/>
                <a:latin typeface="游ゴシック Medium" panose="020B0500000000000000" pitchFamily="50" charset="-128"/>
                <a:ea typeface="游ゴシック Medium" panose="020B0500000000000000" pitchFamily="50" charset="-128"/>
              </a:rPr>
              <a:t>・</a:t>
            </a:r>
            <a:r>
              <a:rPr lang="en-US" altLang="ja-JP" sz="2000" b="0" i="0" u="none" strike="noStrike" dirty="0">
                <a:solidFill>
                  <a:srgbClr val="000000"/>
                </a:solidFill>
                <a:effectLst/>
                <a:latin typeface="游ゴシック Medium" panose="020B0500000000000000" pitchFamily="50" charset="-128"/>
                <a:ea typeface="游ゴシック Medium" panose="020B0500000000000000" pitchFamily="50" charset="-128"/>
              </a:rPr>
              <a:t>WAV files are not compressed</a:t>
            </a:r>
            <a:endParaRPr lang="en-US" altLang="ja-JP" sz="2000" b="0" i="0" dirty="0">
              <a:solidFill>
                <a:srgbClr val="000000"/>
              </a:solidFill>
              <a:effectLst/>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60166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7D3229-D656-9412-BABD-455114DF7116}"/>
              </a:ext>
            </a:extLst>
          </p:cNvPr>
          <p:cNvSpPr>
            <a:spLocks noGrp="1"/>
          </p:cNvSpPr>
          <p:nvPr>
            <p:ph type="title"/>
          </p:nvPr>
        </p:nvSpPr>
        <p:spPr/>
        <p:txBody>
          <a:bodyPr/>
          <a:lstStyle/>
          <a:p>
            <a:r>
              <a:rPr kumimoji="1" lang="en-US" altLang="ja-JP" dirty="0"/>
              <a:t>Quick Review</a:t>
            </a:r>
            <a:endParaRPr kumimoji="1" lang="ja-JP" altLang="en-US" dirty="0"/>
          </a:p>
        </p:txBody>
      </p:sp>
      <p:graphicFrame>
        <p:nvGraphicFramePr>
          <p:cNvPr id="5" name="コンテンツ プレースホルダー 7">
            <a:extLst>
              <a:ext uri="{FF2B5EF4-FFF2-40B4-BE49-F238E27FC236}">
                <a16:creationId xmlns:a16="http://schemas.microsoft.com/office/drawing/2014/main" id="{7303144F-9F97-1F2C-6A39-0C73CAB0F887}"/>
              </a:ext>
            </a:extLst>
          </p:cNvPr>
          <p:cNvGraphicFramePr>
            <a:graphicFrameLocks/>
          </p:cNvGraphicFramePr>
          <p:nvPr>
            <p:extLst>
              <p:ext uri="{D42A27DB-BD31-4B8C-83A1-F6EECF244321}">
                <p14:modId xmlns:p14="http://schemas.microsoft.com/office/powerpoint/2010/main" val="2005421001"/>
              </p:ext>
            </p:extLst>
          </p:nvPr>
        </p:nvGraphicFramePr>
        <p:xfrm>
          <a:off x="371475" y="1295400"/>
          <a:ext cx="11563349" cy="4952949"/>
        </p:xfrm>
        <a:graphic>
          <a:graphicData uri="http://schemas.openxmlformats.org/drawingml/2006/table">
            <a:tbl>
              <a:tblPr>
                <a:tableStyleId>{5C22544A-7EE6-4342-B048-85BDC9FD1C3A}</a:tableStyleId>
              </a:tblPr>
              <a:tblGrid>
                <a:gridCol w="1990725">
                  <a:extLst>
                    <a:ext uri="{9D8B030D-6E8A-4147-A177-3AD203B41FA5}">
                      <a16:colId xmlns:a16="http://schemas.microsoft.com/office/drawing/2014/main" val="20000"/>
                    </a:ext>
                  </a:extLst>
                </a:gridCol>
                <a:gridCol w="3178865">
                  <a:extLst>
                    <a:ext uri="{9D8B030D-6E8A-4147-A177-3AD203B41FA5}">
                      <a16:colId xmlns:a16="http://schemas.microsoft.com/office/drawing/2014/main" val="20001"/>
                    </a:ext>
                  </a:extLst>
                </a:gridCol>
                <a:gridCol w="3129483">
                  <a:extLst>
                    <a:ext uri="{9D8B030D-6E8A-4147-A177-3AD203B41FA5}">
                      <a16:colId xmlns:a16="http://schemas.microsoft.com/office/drawing/2014/main" val="20002"/>
                    </a:ext>
                  </a:extLst>
                </a:gridCol>
                <a:gridCol w="3264276">
                  <a:extLst>
                    <a:ext uri="{9D8B030D-6E8A-4147-A177-3AD203B41FA5}">
                      <a16:colId xmlns:a16="http://schemas.microsoft.com/office/drawing/2014/main" val="20003"/>
                    </a:ext>
                  </a:extLst>
                </a:gridCol>
              </a:tblGrid>
              <a:tr h="589084">
                <a:tc>
                  <a:txBody>
                    <a:bodyPr/>
                    <a:lstStyle/>
                    <a:p>
                      <a:pPr algn="ctr" rtl="0" fontAlgn="ctr"/>
                      <a:r>
                        <a:rPr lang="ja-JP" altLang="en-US" sz="2100" u="none" strike="noStrike" dirty="0">
                          <a:effectLst/>
                        </a:rPr>
                        <a:t>　</a:t>
                      </a:r>
                      <a:endParaRPr lang="ja-JP" altLang="en-US" sz="2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solidFill>
                      <a:schemeClr val="accent5">
                        <a:lumMod val="40000"/>
                        <a:lumOff val="60000"/>
                      </a:schemeClr>
                    </a:solidFill>
                  </a:tcPr>
                </a:tc>
                <a:tc>
                  <a:txBody>
                    <a:bodyPr/>
                    <a:lstStyle/>
                    <a:p>
                      <a:pPr algn="ctr" rtl="0" fontAlgn="ctr"/>
                      <a:r>
                        <a:rPr lang="en-US" sz="2100" b="1" u="none" strike="noStrike" dirty="0">
                          <a:effectLst/>
                        </a:rPr>
                        <a:t>NL-43</a:t>
                      </a:r>
                      <a:endParaRPr lang="en-US" sz="2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solidFill>
                      <a:schemeClr val="accent5">
                        <a:lumMod val="40000"/>
                        <a:lumOff val="60000"/>
                      </a:schemeClr>
                    </a:solidFill>
                  </a:tcPr>
                </a:tc>
                <a:tc>
                  <a:txBody>
                    <a:bodyPr/>
                    <a:lstStyle/>
                    <a:p>
                      <a:pPr algn="ctr" rtl="0" fontAlgn="ctr"/>
                      <a:r>
                        <a:rPr lang="en-US" sz="2100" b="1" u="none" strike="noStrike" dirty="0">
                          <a:effectLst/>
                        </a:rPr>
                        <a:t>NL-53</a:t>
                      </a:r>
                      <a:endParaRPr lang="en-US" sz="2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solidFill>
                      <a:schemeClr val="accent5">
                        <a:lumMod val="40000"/>
                        <a:lumOff val="60000"/>
                      </a:schemeClr>
                    </a:solidFill>
                  </a:tcPr>
                </a:tc>
                <a:tc>
                  <a:txBody>
                    <a:bodyPr/>
                    <a:lstStyle/>
                    <a:p>
                      <a:pPr algn="ctr" rtl="0" fontAlgn="ctr"/>
                      <a:r>
                        <a:rPr lang="en-US" sz="2100" b="1" u="none" strike="noStrike" dirty="0">
                          <a:effectLst/>
                        </a:rPr>
                        <a:t>NL-63</a:t>
                      </a:r>
                      <a:endParaRPr lang="en-US" sz="2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solidFill>
                      <a:schemeClr val="accent5">
                        <a:lumMod val="40000"/>
                        <a:lumOff val="60000"/>
                      </a:schemeClr>
                    </a:solidFill>
                  </a:tcPr>
                </a:tc>
                <a:extLst>
                  <a:ext uri="{0D108BD9-81ED-4DB2-BD59-A6C34878D82A}">
                    <a16:rowId xmlns:a16="http://schemas.microsoft.com/office/drawing/2014/main" val="10000"/>
                  </a:ext>
                </a:extLst>
              </a:tr>
              <a:tr h="801566">
                <a:tc>
                  <a:txBody>
                    <a:bodyPr/>
                    <a:lstStyle/>
                    <a:p>
                      <a:pPr algn="ctr" rtl="0" fontAlgn="ctr"/>
                      <a:r>
                        <a:rPr lang="en-US" altLang="ja-JP" sz="1800" b="1" u="none" strike="noStrike" dirty="0">
                          <a:effectLst/>
                        </a:rPr>
                        <a:t>Feature</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r>
                        <a:rPr lang="ja-JP" altLang="en-US" sz="1800" u="none" strike="noStrike" dirty="0">
                          <a:effectLst/>
                        </a:rPr>
                        <a:t>”</a:t>
                      </a:r>
                      <a:r>
                        <a:rPr lang="en-US" altLang="ja-JP" sz="1800" u="none" strike="noStrike" dirty="0">
                          <a:effectLst/>
                        </a:rPr>
                        <a:t>Type 2</a:t>
                      </a:r>
                      <a:r>
                        <a:rPr lang="ja-JP" altLang="en-US" sz="1800" u="none" strike="noStrike" dirty="0">
                          <a:effectLst/>
                        </a:rPr>
                        <a:t>“</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r>
                        <a:rPr lang="en-US" altLang="ja-JP" sz="1800" u="none" strike="noStrike" dirty="0">
                          <a:effectLst/>
                        </a:rPr>
                        <a:t>Standard SLM</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altLang="ja-JP" sz="1800" u="none" strike="noStrike" dirty="0">
                          <a:solidFill>
                            <a:srgbClr val="FF0000"/>
                          </a:solidFill>
                          <a:effectLst/>
                        </a:rPr>
                        <a:t>LOW frequency </a:t>
                      </a:r>
                    </a:p>
                    <a:p>
                      <a:pPr marL="0" marR="0" lvl="0" indent="0" algn="ctr" defTabSz="685783" rtl="0" eaLnBrk="1" fontAlgn="ctr" latinLnBrk="0" hangingPunct="1">
                        <a:lnSpc>
                          <a:spcPct val="100000"/>
                        </a:lnSpc>
                        <a:spcBef>
                          <a:spcPts val="0"/>
                        </a:spcBef>
                        <a:spcAft>
                          <a:spcPts val="0"/>
                        </a:spcAft>
                        <a:buClrTx/>
                        <a:buSzTx/>
                        <a:buFontTx/>
                        <a:buNone/>
                        <a:tabLst/>
                        <a:defRPr/>
                      </a:pPr>
                      <a:r>
                        <a:rPr lang="en-US" altLang="ja-JP" sz="1800" u="none" strike="noStrike" dirty="0">
                          <a:solidFill>
                            <a:schemeClr val="tx1"/>
                          </a:solidFill>
                          <a:effectLst/>
                        </a:rPr>
                        <a:t>measurement</a:t>
                      </a:r>
                      <a:endParaRPr lang="ja-JP"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ctr" rtl="0"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extLst>
                  <a:ext uri="{0D108BD9-81ED-4DB2-BD59-A6C34878D82A}">
                    <a16:rowId xmlns:a16="http://schemas.microsoft.com/office/drawing/2014/main" val="10001"/>
                  </a:ext>
                </a:extLst>
              </a:tr>
              <a:tr h="506886">
                <a:tc>
                  <a:txBody>
                    <a:bodyPr/>
                    <a:lstStyle/>
                    <a:p>
                      <a:pPr algn="ctr" rtl="0" fontAlgn="ctr"/>
                      <a:r>
                        <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rPr>
                        <a:t>Application</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r>
                        <a:rPr lang="en-US" altLang="zh-TW" sz="1400" b="0" i="0" u="none" strike="noStrike" dirty="0">
                          <a:solidFill>
                            <a:srgbClr val="000000"/>
                          </a:solidFill>
                          <a:effectLst/>
                          <a:latin typeface="+mn-lt"/>
                          <a:ea typeface="ＭＳ Ｐゴシック" panose="020B0600070205080204" pitchFamily="50" charset="-128"/>
                        </a:rPr>
                        <a:t>Construction, Occupational Health</a:t>
                      </a:r>
                      <a:r>
                        <a:rPr lang="zh-TW" altLang="en-US" sz="1400" b="0" i="0" u="none" strike="noStrike" dirty="0">
                          <a:solidFill>
                            <a:srgbClr val="000000"/>
                          </a:solidFill>
                          <a:effectLst/>
                          <a:latin typeface="+mn-lt"/>
                          <a:ea typeface="ＭＳ Ｐゴシック" panose="020B0600070205080204" pitchFamily="50" charset="-128"/>
                        </a:rPr>
                        <a:t> </a:t>
                      </a:r>
                      <a:r>
                        <a:rPr lang="en-US" altLang="zh-TW" sz="1400" b="0" i="0" u="none" strike="noStrike" dirty="0">
                          <a:solidFill>
                            <a:srgbClr val="000000"/>
                          </a:solidFill>
                          <a:effectLst/>
                          <a:latin typeface="+mn-lt"/>
                          <a:ea typeface="ＭＳ Ｐゴシック" panose="020B0600070205080204" pitchFamily="50" charset="-128"/>
                        </a:rPr>
                        <a:t>(Japan, SE Asia)</a:t>
                      </a:r>
                      <a:endParaRPr lang="zh-TW" altLang="en-US" sz="1400" b="0" i="0" u="none" strike="noStrike" dirty="0">
                        <a:solidFill>
                          <a:srgbClr val="000000"/>
                        </a:solidFill>
                        <a:effectLst/>
                        <a:latin typeface="+mn-lt"/>
                        <a:ea typeface="ＭＳ Ｐゴシック" panose="020B0600070205080204" pitchFamily="50" charset="-128"/>
                      </a:endParaRPr>
                    </a:p>
                  </a:txBody>
                  <a:tcPr marL="7621" marR="7621" marT="7622" marB="0" anchor="ctr"/>
                </a:tc>
                <a:tc>
                  <a:txBody>
                    <a:bodyPr/>
                    <a:lstStyle/>
                    <a:p>
                      <a:pPr algn="ctr" rtl="0" fontAlgn="ctr"/>
                      <a:r>
                        <a:rPr lang="en-US" altLang="ja-JP" sz="1400" b="0" u="none" strike="noStrike" dirty="0">
                          <a:effectLst/>
                        </a:rPr>
                        <a:t>Motor,</a:t>
                      </a:r>
                      <a:r>
                        <a:rPr lang="ja-JP" altLang="en-US" sz="1400" b="0" u="none" strike="noStrike" dirty="0">
                          <a:effectLst/>
                        </a:rPr>
                        <a:t> </a:t>
                      </a:r>
                      <a:r>
                        <a:rPr lang="en-US" altLang="ja-JP" sz="1400" b="0" u="none" strike="noStrike" dirty="0">
                          <a:effectLst/>
                        </a:rPr>
                        <a:t>Compressor</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r>
                        <a:rPr lang="en-US" altLang="ja-JP" sz="1400" b="0" i="0" u="none" strike="noStrike" dirty="0">
                          <a:solidFill>
                            <a:srgbClr val="000000"/>
                          </a:solidFill>
                          <a:effectLst/>
                          <a:latin typeface="+mj-lt"/>
                          <a:ea typeface="ＭＳ Ｐゴシック" panose="020B0600070205080204" pitchFamily="50" charset="-128"/>
                        </a:rPr>
                        <a:t>Windmill</a:t>
                      </a:r>
                      <a:endParaRPr lang="ja-JP" altLang="en-US" sz="1400" b="0" i="0" u="none" strike="noStrike" dirty="0">
                        <a:solidFill>
                          <a:srgbClr val="000000"/>
                        </a:solidFill>
                        <a:effectLst/>
                        <a:latin typeface="+mj-lt"/>
                        <a:ea typeface="ＭＳ Ｐゴシック" panose="020B0600070205080204" pitchFamily="50" charset="-128"/>
                      </a:endParaRPr>
                    </a:p>
                  </a:txBody>
                  <a:tcPr marL="7621" marR="7621" marT="7622" marB="0" anchor="ctr"/>
                </a:tc>
                <a:extLst>
                  <a:ext uri="{0D108BD9-81ED-4DB2-BD59-A6C34878D82A}">
                    <a16:rowId xmlns:a16="http://schemas.microsoft.com/office/drawing/2014/main" val="10002"/>
                  </a:ext>
                </a:extLst>
              </a:tr>
              <a:tr h="897544">
                <a:tc>
                  <a:txBody>
                    <a:bodyPr/>
                    <a:lstStyle/>
                    <a:p>
                      <a:pPr algn="ctr" rtl="0" fontAlgn="ctr"/>
                      <a:r>
                        <a:rPr lang="en-US" altLang="ja-JP" sz="1800" b="1" i="0" u="none" strike="noStrike" dirty="0">
                          <a:solidFill>
                            <a:srgbClr val="000000"/>
                          </a:solidFill>
                          <a:effectLst/>
                          <a:latin typeface="ＭＳ Ｐゴシック" panose="020B0600070205080204" pitchFamily="50" charset="-128"/>
                          <a:ea typeface="ＭＳ Ｐゴシック" panose="020B0600070205080204" pitchFamily="50" charset="-128"/>
                        </a:rPr>
                        <a:t>Standard</a:t>
                      </a:r>
                      <a:endPar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l" rtl="0" fontAlgn="ctr"/>
                      <a:r>
                        <a:rPr lang="en-US" sz="1800" u="none" strike="noStrike" dirty="0">
                          <a:effectLst/>
                        </a:rPr>
                        <a:t>IEC 61672-1:2002 </a:t>
                      </a:r>
                      <a:r>
                        <a:rPr lang="en-US" sz="1800" b="1" u="none" strike="noStrike" dirty="0">
                          <a:solidFill>
                            <a:schemeClr val="tx1"/>
                          </a:solidFill>
                          <a:effectLst/>
                        </a:rPr>
                        <a:t>Class 2</a:t>
                      </a:r>
                      <a:r>
                        <a:rPr lang="en-US" sz="1800" u="none" strike="noStrike" dirty="0">
                          <a:effectLst/>
                        </a:rPr>
                        <a:t>, </a:t>
                      </a:r>
                    </a:p>
                  </a:txBody>
                  <a:tcPr marL="7621" marR="7621" marT="7622" marB="0" anchor="ctr"/>
                </a:tc>
                <a:tc>
                  <a:txBody>
                    <a:bodyPr/>
                    <a:lstStyle/>
                    <a:p>
                      <a:pPr algn="l" rtl="0" fontAlgn="ctr"/>
                      <a:r>
                        <a:rPr lang="en-US" sz="1800" u="none" strike="noStrike" dirty="0">
                          <a:effectLst/>
                        </a:rPr>
                        <a:t>IEC 61672-1:2002 </a:t>
                      </a:r>
                      <a:r>
                        <a:rPr lang="en-US" sz="1800" b="1" u="none" strike="noStrike" dirty="0">
                          <a:solidFill>
                            <a:schemeClr val="tx1"/>
                          </a:solidFill>
                          <a:effectLst/>
                        </a:rPr>
                        <a:t>Class1</a:t>
                      </a:r>
                      <a:endParaRPr lang="en-US" sz="18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l" rtl="0" fontAlgn="ctr"/>
                      <a:r>
                        <a:rPr lang="en-US" sz="1800" u="none" strike="noStrike" dirty="0">
                          <a:effectLst/>
                        </a:rPr>
                        <a:t>IEC </a:t>
                      </a:r>
                      <a:r>
                        <a:rPr lang="en-US" sz="1800" u="none" strike="noStrike" dirty="0">
                          <a:solidFill>
                            <a:schemeClr val="tx1"/>
                          </a:solidFill>
                          <a:effectLst/>
                        </a:rPr>
                        <a:t>61672-1:2002 </a:t>
                      </a:r>
                      <a:r>
                        <a:rPr lang="en-US" sz="1800" b="1" u="none" strike="noStrike" dirty="0">
                          <a:solidFill>
                            <a:schemeClr val="tx1"/>
                          </a:solidFill>
                          <a:effectLst/>
                        </a:rPr>
                        <a:t>Class1</a:t>
                      </a:r>
                    </a:p>
                    <a:p>
                      <a:pPr marL="0" marR="0" lvl="0" indent="0" algn="l" defTabSz="685783" rtl="0" eaLnBrk="1" fontAlgn="ctr" latinLnBrk="0" hangingPunct="1">
                        <a:lnSpc>
                          <a:spcPct val="100000"/>
                        </a:lnSpc>
                        <a:spcBef>
                          <a:spcPts val="0"/>
                        </a:spcBef>
                        <a:spcAft>
                          <a:spcPts val="0"/>
                        </a:spcAft>
                        <a:buClrTx/>
                        <a:buSzTx/>
                        <a:buFontTx/>
                        <a:buNone/>
                        <a:tabLst/>
                        <a:defRPr/>
                      </a:pPr>
                      <a:r>
                        <a:rPr lang="en-US" altLang="ja-JP" sz="1800" u="none" strike="noStrike" dirty="0">
                          <a:effectLst/>
                        </a:rPr>
                        <a:t>ISO 7196:1995 </a:t>
                      </a:r>
                      <a:endPar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rtl="0" fontAlgn="ctr"/>
                      <a:endParaRPr lang="en-US" sz="18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extLst>
                  <a:ext uri="{0D108BD9-81ED-4DB2-BD59-A6C34878D82A}">
                    <a16:rowId xmlns:a16="http://schemas.microsoft.com/office/drawing/2014/main" val="10003"/>
                  </a:ext>
                </a:extLst>
              </a:tr>
              <a:tr h="1128779">
                <a:tc>
                  <a:txBody>
                    <a:bodyPr/>
                    <a:lstStyle/>
                    <a:p>
                      <a:pPr algn="ctr" rtl="0" fontAlgn="ct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Frequency</a:t>
                      </a:r>
                      <a:r>
                        <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2000" b="1" i="0" u="none" strike="noStrike" dirty="0">
                          <a:solidFill>
                            <a:srgbClr val="000000"/>
                          </a:solidFill>
                          <a:effectLst/>
                          <a:latin typeface="ＭＳ Ｐゴシック" panose="020B0600070205080204" pitchFamily="50" charset="-128"/>
                          <a:ea typeface="ＭＳ Ｐゴシック" panose="020B0600070205080204" pitchFamily="50" charset="-128"/>
                        </a:rPr>
                        <a:t>range</a:t>
                      </a:r>
                      <a:endParaRPr lang="ja-JP" alt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endParaRPr lang="en-US" altLang="ja-JP" sz="2000" b="1" u="none" strike="noStrike" dirty="0">
                        <a:solidFill>
                          <a:schemeClr val="tx1"/>
                        </a:solidFill>
                        <a:effectLst/>
                      </a:endParaRPr>
                    </a:p>
                    <a:p>
                      <a:pPr marL="0" marR="0" lvl="0" indent="0" algn="ctr" defTabSz="685783" rtl="0" eaLnBrk="1" fontAlgn="ctr" latinLnBrk="0" hangingPunct="1">
                        <a:lnSpc>
                          <a:spcPct val="100000"/>
                        </a:lnSpc>
                        <a:spcBef>
                          <a:spcPts val="0"/>
                        </a:spcBef>
                        <a:spcAft>
                          <a:spcPts val="0"/>
                        </a:spcAft>
                        <a:buClrTx/>
                        <a:buSzTx/>
                        <a:buFontTx/>
                        <a:buNone/>
                        <a:tabLst/>
                        <a:defRPr/>
                      </a:pPr>
                      <a:r>
                        <a:rPr lang="pl-PL" altLang="ja-JP" sz="2000" b="1" u="none" strike="noStrike" dirty="0">
                          <a:solidFill>
                            <a:schemeClr val="tx1"/>
                          </a:solidFill>
                          <a:effectLst/>
                        </a:rPr>
                        <a:t>20 Hz to </a:t>
                      </a:r>
                      <a:r>
                        <a:rPr lang="pl-PL" altLang="ja-JP" sz="2000" b="1" u="none" strike="noStrike" dirty="0">
                          <a:solidFill>
                            <a:srgbClr val="FF0000"/>
                          </a:solidFill>
                          <a:effectLst/>
                        </a:rPr>
                        <a:t>8 kHz</a:t>
                      </a:r>
                      <a:endParaRPr lang="en-US" altLang="ja-JP" sz="2000" b="1" u="none" strike="noStrike" dirty="0">
                        <a:solidFill>
                          <a:srgbClr val="FF0000"/>
                        </a:solidFill>
                        <a:effectLst/>
                      </a:endParaRPr>
                    </a:p>
                    <a:p>
                      <a:pPr algn="ctr" rtl="0" fontAlgn="ctr"/>
                      <a:endParaRPr lang="pl-PL" sz="20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r>
                        <a:rPr lang="pl-PL" sz="2000" b="1" u="none" strike="noStrike" dirty="0">
                          <a:solidFill>
                            <a:schemeClr val="tx1"/>
                          </a:solidFill>
                          <a:effectLst/>
                        </a:rPr>
                        <a:t>10 Hz to </a:t>
                      </a:r>
                      <a:r>
                        <a:rPr lang="pl-PL" sz="2000" b="1" u="none" strike="noStrike" dirty="0">
                          <a:solidFill>
                            <a:srgbClr val="FF0000"/>
                          </a:solidFill>
                          <a:effectLst/>
                        </a:rPr>
                        <a:t>20 kHz</a:t>
                      </a:r>
                      <a:endParaRPr lang="pl-PL" sz="20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pl-PL" altLang="ja-JP" sz="2000" b="1" u="none" strike="noStrike" dirty="0">
                          <a:solidFill>
                            <a:srgbClr val="FF0000"/>
                          </a:solidFill>
                          <a:effectLst/>
                        </a:rPr>
                        <a:t>1 Hz </a:t>
                      </a:r>
                      <a:r>
                        <a:rPr lang="pl-PL" altLang="ja-JP" sz="2000" b="1" u="none" strike="noStrike" dirty="0">
                          <a:solidFill>
                            <a:schemeClr val="tx1"/>
                          </a:solidFill>
                          <a:effectLst/>
                        </a:rPr>
                        <a:t>to </a:t>
                      </a:r>
                      <a:r>
                        <a:rPr lang="pl-PL" altLang="ja-JP" sz="2000" b="1" u="none" strike="noStrike" dirty="0">
                          <a:solidFill>
                            <a:srgbClr val="FF0000"/>
                          </a:solidFill>
                          <a:effectLst/>
                        </a:rPr>
                        <a:t>20 kHz</a:t>
                      </a:r>
                      <a:endParaRPr lang="pl-PL" altLang="ja-JP" sz="20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p>
                      <a:pPr algn="ctr" rtl="0" fontAlgn="ctr"/>
                      <a:endParaRPr lang="pl-PL" sz="20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7621" marR="7621" marT="7622" marB="0" anchor="ctr"/>
                </a:tc>
                <a:extLst>
                  <a:ext uri="{0D108BD9-81ED-4DB2-BD59-A6C34878D82A}">
                    <a16:rowId xmlns:a16="http://schemas.microsoft.com/office/drawing/2014/main" val="10004"/>
                  </a:ext>
                </a:extLst>
              </a:tr>
              <a:tr h="1000074">
                <a:tc>
                  <a:txBody>
                    <a:bodyPr/>
                    <a:lstStyle/>
                    <a:p>
                      <a:pPr algn="ctr" rtl="0" fontAlgn="ctr"/>
                      <a:r>
                        <a:rPr lang="en-US" altLang="ja-JP" sz="2000" b="1" u="none" strike="noStrike" dirty="0">
                          <a:effectLst/>
                        </a:rPr>
                        <a:t>Tolerance</a:t>
                      </a:r>
                      <a:r>
                        <a:rPr lang="ja-JP" altLang="en-US" sz="2000" b="1" u="none" strike="noStrike" dirty="0">
                          <a:effectLst/>
                        </a:rPr>
                        <a:t> </a:t>
                      </a:r>
                      <a:r>
                        <a:rPr lang="en-US" altLang="ja-JP" sz="2000" b="1" u="none" strike="noStrike" dirty="0">
                          <a:effectLst/>
                        </a:rPr>
                        <a:t>(1</a:t>
                      </a:r>
                      <a:r>
                        <a:rPr lang="en-US" sz="2000" b="1" u="none" strike="noStrike" dirty="0">
                          <a:effectLst/>
                        </a:rPr>
                        <a:t>kHz)</a:t>
                      </a:r>
                      <a:endParaRPr lang="en-US" sz="2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a:txBody>
                    <a:bodyPr/>
                    <a:lstStyle/>
                    <a:p>
                      <a:pPr algn="ctr" rtl="0" fontAlgn="ctr"/>
                      <a:endParaRPr lang="en-US" altLang="ja-JP" sz="2000" u="none" strike="noStrike" dirty="0">
                        <a:effectLst/>
                      </a:endParaRPr>
                    </a:p>
                    <a:p>
                      <a:pPr algn="ctr" rtl="0" fontAlgn="ctr"/>
                      <a:r>
                        <a:rPr lang="en-US" altLang="ja-JP" sz="2000" u="none" strike="noStrike" dirty="0">
                          <a:effectLst/>
                        </a:rPr>
                        <a:t>±1.0 dB </a:t>
                      </a:r>
                      <a:endParaRPr lang="en-US" altLang="ja-JP"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rtl="0" fontAlgn="ctr"/>
                      <a:endParaRPr lang="en-US" sz="2000" b="0" i="0" u="none" strike="noStrike" dirty="0">
                        <a:solidFill>
                          <a:srgbClr val="000000"/>
                        </a:solidFill>
                        <a:effectLst/>
                        <a:latin typeface="Arial" panose="020B0604020202020204" pitchFamily="34" charset="0"/>
                        <a:ea typeface="游ゴシック" panose="020B0400000000000000" pitchFamily="50" charset="-128"/>
                      </a:endParaRPr>
                    </a:p>
                  </a:txBody>
                  <a:tcPr marL="7621" marR="7621" marT="7622" marB="0" anchor="ctr"/>
                </a:tc>
                <a:tc gridSpan="2">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endParaRPr lang="en-US" altLang="ja-JP" sz="2000" u="none" strike="noStrike" dirty="0">
                        <a:effectLst/>
                      </a:endParaRPr>
                    </a:p>
                    <a:p>
                      <a:pPr marL="0" marR="0" lvl="0" indent="0" algn="ctr" defTabSz="685783" rtl="0" eaLnBrk="1" fontAlgn="ctr" latinLnBrk="0" hangingPunct="1">
                        <a:lnSpc>
                          <a:spcPct val="100000"/>
                        </a:lnSpc>
                        <a:spcBef>
                          <a:spcPts val="0"/>
                        </a:spcBef>
                        <a:spcAft>
                          <a:spcPts val="0"/>
                        </a:spcAft>
                        <a:buClrTx/>
                        <a:buSzTx/>
                        <a:buFontTx/>
                        <a:buNone/>
                        <a:tabLst/>
                        <a:defRPr/>
                      </a:pPr>
                      <a:r>
                        <a:rPr lang="en-US" altLang="ja-JP" sz="2000" u="none" strike="noStrike" dirty="0">
                          <a:effectLst/>
                        </a:rPr>
                        <a:t>±0.7dB</a:t>
                      </a:r>
                    </a:p>
                    <a:p>
                      <a:pPr algn="ctr" rtl="0" fontAlgn="ctr"/>
                      <a:endParaRPr lang="en-US" sz="2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tc hMerge="1">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altLang="ja-JP" sz="1800" u="none" strike="noStrike" dirty="0">
                          <a:effectLst/>
                        </a:rPr>
                        <a:t>±0.7dB</a:t>
                      </a:r>
                    </a:p>
                    <a:p>
                      <a:pPr algn="ctr" rtl="0" fontAlgn="ctr"/>
                      <a:endPar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1" marR="7621" marT="7622"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4300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3B1B1FCD-0534-3822-772B-9BE3ACD21430}"/>
              </a:ext>
            </a:extLst>
          </p:cNvPr>
          <p:cNvPicPr>
            <a:picLocks noChangeAspect="1"/>
          </p:cNvPicPr>
          <p:nvPr/>
        </p:nvPicPr>
        <p:blipFill rotWithShape="1">
          <a:blip r:embed="rId3">
            <a:extLst>
              <a:ext uri="{28A0092B-C50C-407E-A947-70E740481C1C}">
                <a14:useLocalDpi xmlns:a14="http://schemas.microsoft.com/office/drawing/2010/main" val="0"/>
              </a:ext>
            </a:extLst>
          </a:blip>
          <a:srcRect t="20719"/>
          <a:stretch/>
        </p:blipFill>
        <p:spPr>
          <a:xfrm>
            <a:off x="7309286" y="977492"/>
            <a:ext cx="4987489" cy="5922590"/>
          </a:xfrm>
          <a:prstGeom prst="rect">
            <a:avLst/>
          </a:prstGeom>
        </p:spPr>
      </p:pic>
      <p:sp>
        <p:nvSpPr>
          <p:cNvPr id="3" name="タイトル 1">
            <a:extLst>
              <a:ext uri="{FF2B5EF4-FFF2-40B4-BE49-F238E27FC236}">
                <a16:creationId xmlns:a16="http://schemas.microsoft.com/office/drawing/2014/main" id="{7D611C0A-7569-3BAE-58D4-1D380FC599F7}"/>
              </a:ext>
            </a:extLst>
          </p:cNvPr>
          <p:cNvSpPr txBox="1">
            <a:spLocks/>
          </p:cNvSpPr>
          <p:nvPr/>
        </p:nvSpPr>
        <p:spPr>
          <a:xfrm>
            <a:off x="1276712" y="485710"/>
            <a:ext cx="10903251" cy="698500"/>
          </a:xfrm>
          <a:prstGeom prst="rect">
            <a:avLst/>
          </a:prstGeom>
        </p:spPr>
        <p:txBody>
          <a:bodyPr/>
          <a:lstStyle>
            <a:lvl1pPr algn="l" rtl="0" eaLnBrk="0" fontAlgn="base" hangingPunct="0">
              <a:spcBef>
                <a:spcPct val="0"/>
              </a:spcBef>
              <a:spcAft>
                <a:spcPct val="0"/>
              </a:spcAft>
              <a:defRPr kumimoji="1" sz="3000" b="1">
                <a:solidFill>
                  <a:schemeClr val="tx2"/>
                </a:solidFill>
                <a:latin typeface="Segoe UI Black" panose="020B0A02040204020203" pitchFamily="34" charset="0"/>
                <a:ea typeface="+mj-ea"/>
                <a:cs typeface="Segoe UI Semibold" panose="020B0702040204020203" pitchFamily="34" charset="0"/>
              </a:defRPr>
            </a:lvl1pPr>
            <a:lvl2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2pPr>
            <a:lvl3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3pPr>
            <a:lvl4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4pPr>
            <a:lvl5pPr algn="ctr" rtl="0" eaLnBrk="0" fontAlgn="base" hangingPunct="0">
              <a:spcBef>
                <a:spcPct val="0"/>
              </a:spcBef>
              <a:spcAft>
                <a:spcPct val="0"/>
              </a:spcAft>
              <a:defRPr kumimoji="1" sz="3000">
                <a:solidFill>
                  <a:schemeClr val="tx2"/>
                </a:solidFill>
                <a:latin typeface="Segoe UI Semibold" panose="020B0702040204020203" pitchFamily="34" charset="0"/>
                <a:ea typeface="ＭＳ Ｐゴシック" panose="020B0600070205080204" pitchFamily="50" charset="-128"/>
                <a:cs typeface="Segoe UI Semibold" panose="020B0702040204020203" pitchFamily="34" charset="0"/>
              </a:defRPr>
            </a:lvl5pPr>
            <a:lvl6pPr marL="342892" algn="ctr" rtl="0" fontAlgn="base">
              <a:spcBef>
                <a:spcPct val="0"/>
              </a:spcBef>
              <a:spcAft>
                <a:spcPct val="0"/>
              </a:spcAft>
              <a:defRPr kumimoji="1" sz="3000">
                <a:solidFill>
                  <a:schemeClr val="tx2"/>
                </a:solidFill>
                <a:latin typeface="Tahoma" pitchFamily="34" charset="0"/>
                <a:ea typeface="ＭＳ Ｐゴシック" pitchFamily="50" charset="-128"/>
              </a:defRPr>
            </a:lvl6pPr>
            <a:lvl7pPr marL="685783" algn="ctr" rtl="0" fontAlgn="base">
              <a:spcBef>
                <a:spcPct val="0"/>
              </a:spcBef>
              <a:spcAft>
                <a:spcPct val="0"/>
              </a:spcAft>
              <a:defRPr kumimoji="1" sz="3000">
                <a:solidFill>
                  <a:schemeClr val="tx2"/>
                </a:solidFill>
                <a:latin typeface="Tahoma" pitchFamily="34" charset="0"/>
                <a:ea typeface="ＭＳ Ｐゴシック" pitchFamily="50" charset="-128"/>
              </a:defRPr>
            </a:lvl7pPr>
            <a:lvl8pPr marL="1028675" algn="ctr" rtl="0" fontAlgn="base">
              <a:spcBef>
                <a:spcPct val="0"/>
              </a:spcBef>
              <a:spcAft>
                <a:spcPct val="0"/>
              </a:spcAft>
              <a:defRPr kumimoji="1" sz="3000">
                <a:solidFill>
                  <a:schemeClr val="tx2"/>
                </a:solidFill>
                <a:latin typeface="Tahoma" pitchFamily="34" charset="0"/>
                <a:ea typeface="ＭＳ Ｐゴシック" pitchFamily="50" charset="-128"/>
              </a:defRPr>
            </a:lvl8pPr>
            <a:lvl9pPr marL="1371566" algn="ctr" rtl="0" fontAlgn="base">
              <a:spcBef>
                <a:spcPct val="0"/>
              </a:spcBef>
              <a:spcAft>
                <a:spcPct val="0"/>
              </a:spcAft>
              <a:defRPr kumimoji="1" sz="3000">
                <a:solidFill>
                  <a:schemeClr val="tx2"/>
                </a:solidFill>
                <a:latin typeface="Tahoma" pitchFamily="34" charset="0"/>
                <a:ea typeface="ＭＳ Ｐゴシック" pitchFamily="50" charset="-128"/>
              </a:defRPr>
            </a:lvl9pPr>
          </a:lstStyle>
          <a:p>
            <a:r>
              <a:rPr lang="en-US" altLang="ja-JP" kern="0" dirty="0"/>
              <a:t>Differences in appearance: NL-42A/52A vs NL-43/53</a:t>
            </a:r>
            <a:endParaRPr lang="ja-JP" altLang="en-US" kern="0" dirty="0"/>
          </a:p>
        </p:txBody>
      </p:sp>
      <p:pic>
        <p:nvPicPr>
          <p:cNvPr id="2" name="図 1">
            <a:extLst>
              <a:ext uri="{FF2B5EF4-FFF2-40B4-BE49-F238E27FC236}">
                <a16:creationId xmlns:a16="http://schemas.microsoft.com/office/drawing/2014/main" id="{9699B773-AC1F-E314-DE93-B221E5BA5E06}"/>
              </a:ext>
            </a:extLst>
          </p:cNvPr>
          <p:cNvPicPr>
            <a:picLocks noChangeAspect="1"/>
          </p:cNvPicPr>
          <p:nvPr/>
        </p:nvPicPr>
        <p:blipFill>
          <a:blip r:embed="rId4"/>
          <a:stretch>
            <a:fillRect/>
          </a:stretch>
        </p:blipFill>
        <p:spPr>
          <a:xfrm>
            <a:off x="1012663" y="977492"/>
            <a:ext cx="3617514" cy="5860993"/>
          </a:xfrm>
          <a:prstGeom prst="rect">
            <a:avLst/>
          </a:prstGeom>
        </p:spPr>
      </p:pic>
      <p:pic>
        <p:nvPicPr>
          <p:cNvPr id="13" name="図 12">
            <a:extLst>
              <a:ext uri="{FF2B5EF4-FFF2-40B4-BE49-F238E27FC236}">
                <a16:creationId xmlns:a16="http://schemas.microsoft.com/office/drawing/2014/main" id="{F810BE29-E5C8-0D81-3668-2D935CE9CAD6}"/>
              </a:ext>
            </a:extLst>
          </p:cNvPr>
          <p:cNvPicPr>
            <a:picLocks noChangeAspect="1"/>
          </p:cNvPicPr>
          <p:nvPr/>
        </p:nvPicPr>
        <p:blipFill>
          <a:blip r:embed="rId5"/>
          <a:stretch>
            <a:fillRect/>
          </a:stretch>
        </p:blipFill>
        <p:spPr>
          <a:xfrm>
            <a:off x="5137878" y="1304200"/>
            <a:ext cx="3358421" cy="5249000"/>
          </a:xfrm>
          <a:prstGeom prst="rect">
            <a:avLst/>
          </a:prstGeom>
        </p:spPr>
      </p:pic>
    </p:spTree>
    <p:extLst>
      <p:ext uri="{BB962C8B-B14F-4D97-AF65-F5344CB8AC3E}">
        <p14:creationId xmlns:p14="http://schemas.microsoft.com/office/powerpoint/2010/main" val="33543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B4362-947A-907E-03A9-722E2A7313BF}"/>
              </a:ext>
            </a:extLst>
          </p:cNvPr>
          <p:cNvSpPr>
            <a:spLocks noGrp="1"/>
          </p:cNvSpPr>
          <p:nvPr>
            <p:ph type="title"/>
          </p:nvPr>
        </p:nvSpPr>
        <p:spPr>
          <a:xfrm>
            <a:off x="1120351" y="484013"/>
            <a:ext cx="10317163" cy="698500"/>
          </a:xfrm>
        </p:spPr>
        <p:txBody>
          <a:bodyPr/>
          <a:lstStyle/>
          <a:p>
            <a:r>
              <a:rPr lang="en-US" altLang="ja-JP" dirty="0"/>
              <a:t>What is the NL-53 series?</a:t>
            </a:r>
            <a:endParaRPr kumimoji="1" lang="ja-JP" altLang="en-US" dirty="0"/>
          </a:p>
        </p:txBody>
      </p:sp>
      <p:sp>
        <p:nvSpPr>
          <p:cNvPr id="3" name="テキスト ボックス 2">
            <a:extLst>
              <a:ext uri="{FF2B5EF4-FFF2-40B4-BE49-F238E27FC236}">
                <a16:creationId xmlns:a16="http://schemas.microsoft.com/office/drawing/2014/main" id="{CC37D586-4C41-3852-E35F-796654B591DD}"/>
              </a:ext>
            </a:extLst>
          </p:cNvPr>
          <p:cNvSpPr txBox="1"/>
          <p:nvPr/>
        </p:nvSpPr>
        <p:spPr>
          <a:xfrm>
            <a:off x="-83812" y="1403879"/>
            <a:ext cx="12359624" cy="5067285"/>
          </a:xfrm>
          <a:prstGeom prst="rect">
            <a:avLst/>
          </a:prstGeom>
          <a:noFill/>
        </p:spPr>
        <p:txBody>
          <a:bodyPr wrap="square" rtlCol="0">
            <a:spAutoFit/>
          </a:bodyPr>
          <a:lstStyle/>
          <a:p>
            <a:pPr algn="ctr">
              <a:lnSpc>
                <a:spcPct val="200000"/>
              </a:lnSpc>
            </a:pPr>
            <a:r>
              <a:rPr lang="en-US" altLang="ja-JP" sz="27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The NL-53 series enhances </a:t>
            </a:r>
            <a:r>
              <a:rPr lang="en-US" altLang="ja-JP" sz="2700" dirty="0">
                <a:solidFill>
                  <a:schemeClr val="tx1">
                    <a:lumMod val="75000"/>
                    <a:lumOff val="25000"/>
                  </a:schemeClr>
                </a:solidFill>
                <a:highlight>
                  <a:srgbClr val="FFFF00"/>
                </a:highlight>
                <a:latin typeface="游ゴシック Medium" panose="020B0500000000000000" pitchFamily="50" charset="-128"/>
                <a:ea typeface="游ゴシック Medium" panose="020B0500000000000000" pitchFamily="50" charset="-128"/>
                <a:cs typeface="Segoe UI" panose="020B0502040204020203" pitchFamily="34" charset="0"/>
              </a:rPr>
              <a:t> the connectivity</a:t>
            </a:r>
            <a:r>
              <a:rPr lang="en-US" altLang="ja-JP" sz="27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 to other devices and maintains </a:t>
            </a:r>
            <a:r>
              <a:rPr lang="en-US" altLang="ja-JP" sz="2600" dirty="0">
                <a:solidFill>
                  <a:schemeClr val="tx1">
                    <a:lumMod val="75000"/>
                    <a:lumOff val="25000"/>
                  </a:schemeClr>
                </a:solidFill>
                <a:highlight>
                  <a:srgbClr val="FFFF00"/>
                </a:highlight>
                <a:latin typeface="游ゴシック Medium" panose="020B0500000000000000" pitchFamily="50" charset="-128"/>
                <a:ea typeface="游ゴシック Medium" panose="020B0500000000000000" pitchFamily="50" charset="-128"/>
                <a:cs typeface="Segoe UI" panose="020B0502040204020203" pitchFamily="34" charset="0"/>
              </a:rPr>
              <a:t>the high quality </a:t>
            </a:r>
            <a:r>
              <a:rPr lang="en-US" altLang="ja-JP" sz="26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of the previous models for </a:t>
            </a:r>
            <a:r>
              <a:rPr lang="en-US" altLang="ja-JP" sz="2600" dirty="0">
                <a:solidFill>
                  <a:schemeClr val="tx1">
                    <a:lumMod val="75000"/>
                    <a:lumOff val="25000"/>
                  </a:schemeClr>
                </a:solidFill>
                <a:highlight>
                  <a:srgbClr val="FFFF00"/>
                </a:highlight>
                <a:latin typeface="游ゴシック Medium" panose="020B0500000000000000" pitchFamily="50" charset="-128"/>
                <a:ea typeface="游ゴシック Medium" panose="020B0500000000000000" pitchFamily="50" charset="-128"/>
                <a:cs typeface="Segoe UI" panose="020B0502040204020203" pitchFamily="34" charset="0"/>
              </a:rPr>
              <a:t>unattended noise monitoring</a:t>
            </a:r>
            <a:r>
              <a:rPr lang="en-US" altLang="ja-JP" sz="26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p>
          <a:p>
            <a:pPr algn="ctr">
              <a:lnSpc>
                <a:spcPct val="200000"/>
              </a:lnSpc>
            </a:pPr>
            <a:endParaRPr lang="en-US" altLang="ja-JP" sz="28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pPr algn="ctr">
              <a:lnSpc>
                <a:spcPct val="200000"/>
              </a:lnSpc>
            </a:pPr>
            <a:endParaRPr lang="en-US" altLang="ja-JP" sz="28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pPr algn="ctr">
              <a:lnSpc>
                <a:spcPct val="200000"/>
              </a:lnSpc>
            </a:pPr>
            <a:endParaRPr lang="en-US" altLang="ja-JP" sz="28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a:p>
            <a:pPr algn="ctr">
              <a:lnSpc>
                <a:spcPct val="200000"/>
              </a:lnSpc>
            </a:pPr>
            <a:endParaRPr lang="en-US" altLang="ja-JP" sz="28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grpSp>
        <p:nvGrpSpPr>
          <p:cNvPr id="4" name="グループ化 3">
            <a:extLst>
              <a:ext uri="{FF2B5EF4-FFF2-40B4-BE49-F238E27FC236}">
                <a16:creationId xmlns:a16="http://schemas.microsoft.com/office/drawing/2014/main" id="{E2CF0EA9-96CE-1DE9-307D-50493294B944}"/>
              </a:ext>
            </a:extLst>
          </p:cNvPr>
          <p:cNvGrpSpPr/>
          <p:nvPr/>
        </p:nvGrpSpPr>
        <p:grpSpPr>
          <a:xfrm>
            <a:off x="130630" y="3537412"/>
            <a:ext cx="11859173" cy="2836575"/>
            <a:chOff x="-119920" y="3711000"/>
            <a:chExt cx="11859173" cy="2836575"/>
          </a:xfrm>
        </p:grpSpPr>
        <p:sp>
          <p:nvSpPr>
            <p:cNvPr id="5" name="テキスト ボックス 4">
              <a:extLst>
                <a:ext uri="{FF2B5EF4-FFF2-40B4-BE49-F238E27FC236}">
                  <a16:creationId xmlns:a16="http://schemas.microsoft.com/office/drawing/2014/main" id="{E42DF783-89D8-6748-D905-920CCFDB896D}"/>
                </a:ext>
              </a:extLst>
            </p:cNvPr>
            <p:cNvSpPr txBox="1"/>
            <p:nvPr/>
          </p:nvSpPr>
          <p:spPr>
            <a:xfrm>
              <a:off x="1551657" y="3711000"/>
              <a:ext cx="2279983" cy="400110"/>
            </a:xfrm>
            <a:prstGeom prst="rect">
              <a:avLst/>
            </a:prstGeom>
            <a:noFill/>
          </p:spPr>
          <p:txBody>
            <a:bodyPr wrap="none" rtlCol="0">
              <a:spAutoFit/>
            </a:bodyPr>
            <a:lstStyle/>
            <a:p>
              <a:r>
                <a:rPr lang="en-US" altLang="ja-JP" sz="2000" b="1" dirty="0">
                  <a:solidFill>
                    <a:schemeClr val="tx1">
                      <a:lumMod val="75000"/>
                      <a:lumOff val="25000"/>
                    </a:schemeClr>
                  </a:solidFill>
                  <a:latin typeface="Segoe UI" panose="020B0502040204020203" pitchFamily="34" charset="0"/>
                  <a:cs typeface="Segoe UI" panose="020B0502040204020203" pitchFamily="34" charset="0"/>
                </a:rPr>
                <a:t>Former</a:t>
              </a:r>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 NL series </a:t>
              </a:r>
            </a:p>
          </p:txBody>
        </p:sp>
        <p:sp>
          <p:nvSpPr>
            <p:cNvPr id="6" name="テキスト ボックス 5">
              <a:extLst>
                <a:ext uri="{FF2B5EF4-FFF2-40B4-BE49-F238E27FC236}">
                  <a16:creationId xmlns:a16="http://schemas.microsoft.com/office/drawing/2014/main" id="{51A774DD-0D94-AF93-BF10-AC23BFD60C58}"/>
                </a:ext>
              </a:extLst>
            </p:cNvPr>
            <p:cNvSpPr txBox="1"/>
            <p:nvPr/>
          </p:nvSpPr>
          <p:spPr>
            <a:xfrm>
              <a:off x="-119920" y="4300806"/>
              <a:ext cx="5307498" cy="954107"/>
            </a:xfrm>
            <a:prstGeom prst="rect">
              <a:avLst/>
            </a:prstGeom>
            <a:noFill/>
          </p:spPr>
          <p:txBody>
            <a:bodyPr wrap="square" rtlCol="0">
              <a:spAutoFit/>
            </a:bodyPr>
            <a:lstStyle/>
            <a:p>
              <a:pPr algn="ctr"/>
              <a:r>
                <a:rPr kumimoji="1"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Quality handheld SLM for attended noise measuremen</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t</a:t>
              </a:r>
              <a:endParaRPr kumimoji="1"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endParaRPr>
            </a:p>
          </p:txBody>
        </p:sp>
        <p:sp>
          <p:nvSpPr>
            <p:cNvPr id="7" name="テキスト ボックス 6">
              <a:extLst>
                <a:ext uri="{FF2B5EF4-FFF2-40B4-BE49-F238E27FC236}">
                  <a16:creationId xmlns:a16="http://schemas.microsoft.com/office/drawing/2014/main" id="{72A742BD-C466-ECBA-5A30-36256685F4CC}"/>
                </a:ext>
              </a:extLst>
            </p:cNvPr>
            <p:cNvSpPr txBox="1"/>
            <p:nvPr/>
          </p:nvSpPr>
          <p:spPr>
            <a:xfrm>
              <a:off x="7921863" y="3711554"/>
              <a:ext cx="2181431" cy="400110"/>
            </a:xfrm>
            <a:prstGeom prst="rect">
              <a:avLst/>
            </a:prstGeom>
            <a:noFill/>
          </p:spPr>
          <p:txBody>
            <a:bodyPr wrap="none" rtlCol="0">
              <a:spAutoFit/>
            </a:bodyPr>
            <a:lstStyle/>
            <a:p>
              <a:r>
                <a:rPr lang="en-US" altLang="ja-JP" sz="2000" b="1" dirty="0">
                  <a:solidFill>
                    <a:schemeClr val="tx1">
                      <a:lumMod val="75000"/>
                      <a:lumOff val="25000"/>
                    </a:schemeClr>
                  </a:solidFill>
                  <a:latin typeface="Segoe UI" panose="020B0502040204020203" pitchFamily="34" charset="0"/>
                  <a:cs typeface="Segoe UI" panose="020B0502040204020203" pitchFamily="34" charset="0"/>
                </a:rPr>
                <a:t>The NL-53 series</a:t>
              </a:r>
              <a:endPar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8" name="テキスト ボックス 7">
              <a:extLst>
                <a:ext uri="{FF2B5EF4-FFF2-40B4-BE49-F238E27FC236}">
                  <a16:creationId xmlns:a16="http://schemas.microsoft.com/office/drawing/2014/main" id="{45CD759D-E112-3E3D-36B1-C066E8B71447}"/>
                </a:ext>
              </a:extLst>
            </p:cNvPr>
            <p:cNvSpPr txBox="1"/>
            <p:nvPr/>
          </p:nvSpPr>
          <p:spPr>
            <a:xfrm>
              <a:off x="6287062" y="4300806"/>
              <a:ext cx="5452191" cy="2246769"/>
            </a:xfrm>
            <a:prstGeom prst="rect">
              <a:avLst/>
            </a:prstGeom>
            <a:noFill/>
          </p:spPr>
          <p:txBody>
            <a:bodyPr wrap="square" rtlCol="0">
              <a:spAutoFit/>
            </a:bodyPr>
            <a:lstStyle/>
            <a:p>
              <a:pPr algn="ctr"/>
              <a:r>
                <a:rPr kumimoji="1"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Quality handheld SLM for attended noise measurement</a:t>
              </a:r>
            </a:p>
            <a:p>
              <a:pPr algn="ct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p>
            <a:p>
              <a:pPr algn="ctr"/>
              <a:r>
                <a:rPr lang="en-US" altLang="ja-JP" sz="2800" dirty="0">
                  <a:solidFill>
                    <a:schemeClr val="tx1">
                      <a:lumMod val="75000"/>
                      <a:lumOff val="25000"/>
                    </a:schemeClr>
                  </a:solidFill>
                  <a:highlight>
                    <a:srgbClr val="00FF00"/>
                  </a:highlight>
                  <a:latin typeface="游ゴシック Medium" panose="020B0500000000000000" pitchFamily="50" charset="-128"/>
                  <a:ea typeface="游ゴシック Medium" panose="020B0500000000000000" pitchFamily="50" charset="-128"/>
                  <a:cs typeface="Segoe UI" panose="020B0502040204020203" pitchFamily="34" charset="0"/>
                </a:rPr>
                <a:t>Easy connectivity for unattended noise monitoring</a:t>
              </a:r>
              <a:endParaRPr kumimoji="1" lang="ja-JP" altLang="en-US" sz="2800" dirty="0">
                <a:solidFill>
                  <a:schemeClr val="tx1">
                    <a:lumMod val="75000"/>
                    <a:lumOff val="25000"/>
                  </a:schemeClr>
                </a:solidFill>
                <a:highlight>
                  <a:srgbClr val="00FF00"/>
                </a:highlight>
                <a:latin typeface="游ゴシック Medium" panose="020B0500000000000000" pitchFamily="50" charset="-128"/>
                <a:ea typeface="游ゴシック Medium" panose="020B0500000000000000" pitchFamily="50" charset="-128"/>
                <a:cs typeface="Segoe UI" panose="020B0502040204020203" pitchFamily="34" charset="0"/>
              </a:endParaRPr>
            </a:p>
          </p:txBody>
        </p:sp>
        <p:sp>
          <p:nvSpPr>
            <p:cNvPr id="9" name="矢印: 右 8">
              <a:extLst>
                <a:ext uri="{FF2B5EF4-FFF2-40B4-BE49-F238E27FC236}">
                  <a16:creationId xmlns:a16="http://schemas.microsoft.com/office/drawing/2014/main" id="{0BAABDC0-5D51-CAAB-2730-66F75005D196}"/>
                </a:ext>
              </a:extLst>
            </p:cNvPr>
            <p:cNvSpPr/>
            <p:nvPr/>
          </p:nvSpPr>
          <p:spPr bwMode="auto">
            <a:xfrm>
              <a:off x="5310981" y="4755507"/>
              <a:ext cx="852678" cy="477054"/>
            </a:xfrm>
            <a:prstGeom prst="rightArrow">
              <a:avLst/>
            </a:prstGeom>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2"/>
                </a:solidFill>
                <a:effectLst/>
                <a:latin typeface="Century" pitchFamily="18" charset="0"/>
                <a:ea typeface="ＭＳ Ｐゴシック" pitchFamily="50" charset="-128"/>
              </a:endParaRPr>
            </a:p>
          </p:txBody>
        </p:sp>
      </p:grpSp>
    </p:spTree>
    <p:extLst>
      <p:ext uri="{BB962C8B-B14F-4D97-AF65-F5344CB8AC3E}">
        <p14:creationId xmlns:p14="http://schemas.microsoft.com/office/powerpoint/2010/main" val="285775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シンプルな人物のシルエット | 無料のAi・PNG白黒シルエットイラスト">
            <a:extLst>
              <a:ext uri="{FF2B5EF4-FFF2-40B4-BE49-F238E27FC236}">
                <a16:creationId xmlns:a16="http://schemas.microsoft.com/office/drawing/2014/main" id="{CE372002-3AF8-66B6-CCEC-8776563C6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949" y="4466593"/>
            <a:ext cx="1518649" cy="1518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工場のシルエット | 無料のAi・PNG白黒シルエットイラスト">
            <a:extLst>
              <a:ext uri="{FF2B5EF4-FFF2-40B4-BE49-F238E27FC236}">
                <a16:creationId xmlns:a16="http://schemas.microsoft.com/office/drawing/2014/main" id="{68CFB5B0-8FF1-D9C1-E817-13B299125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887" y="2314177"/>
            <a:ext cx="1025489" cy="1025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工場のシルエット | 無料のAi・PNG白黒シルエットイラスト">
            <a:extLst>
              <a:ext uri="{FF2B5EF4-FFF2-40B4-BE49-F238E27FC236}">
                <a16:creationId xmlns:a16="http://schemas.microsoft.com/office/drawing/2014/main" id="{5EAA720A-EF5A-0B1C-9A77-99923074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30" y="2036775"/>
            <a:ext cx="1025489" cy="1025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工場のシルエット | 無料のAi・PNG白黒シルエットイラスト">
            <a:extLst>
              <a:ext uri="{FF2B5EF4-FFF2-40B4-BE49-F238E27FC236}">
                <a16:creationId xmlns:a16="http://schemas.microsoft.com/office/drawing/2014/main" id="{97EB9281-0BB8-6F85-F29C-53895F078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561" y="2314178"/>
            <a:ext cx="1025489" cy="102548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6B34E8AD-D877-1334-CB88-CAC4B5707FEA}"/>
              </a:ext>
            </a:extLst>
          </p:cNvPr>
          <p:cNvCxnSpPr/>
          <p:nvPr/>
        </p:nvCxnSpPr>
        <p:spPr bwMode="auto">
          <a:xfrm>
            <a:off x="3326253" y="3339667"/>
            <a:ext cx="0" cy="1126927"/>
          </a:xfrm>
          <a:prstGeom prst="straightConnector1">
            <a:avLst/>
          </a:prstGeom>
          <a:noFill/>
          <a:ln w="101600" cap="rnd" cmpd="sng" algn="ctr">
            <a:solidFill>
              <a:schemeClr val="tx1">
                <a:lumMod val="50000"/>
                <a:lumOff val="50000"/>
              </a:schemeClr>
            </a:solidFill>
            <a:prstDash val="solid"/>
            <a:bevel/>
            <a:headEnd type="triangle"/>
            <a:tailEnd type="triangle"/>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21" name="直線矢印コネクタ 20">
            <a:extLst>
              <a:ext uri="{FF2B5EF4-FFF2-40B4-BE49-F238E27FC236}">
                <a16:creationId xmlns:a16="http://schemas.microsoft.com/office/drawing/2014/main" id="{E197DF30-2C21-9B44-597A-D356F3E4837B}"/>
              </a:ext>
            </a:extLst>
          </p:cNvPr>
          <p:cNvCxnSpPr/>
          <p:nvPr/>
        </p:nvCxnSpPr>
        <p:spPr bwMode="auto">
          <a:xfrm>
            <a:off x="2882752" y="3339667"/>
            <a:ext cx="0" cy="1126927"/>
          </a:xfrm>
          <a:prstGeom prst="straightConnector1">
            <a:avLst/>
          </a:prstGeom>
          <a:noFill/>
          <a:ln w="101600" cap="rnd" cmpd="sng" algn="ctr">
            <a:solidFill>
              <a:schemeClr val="accent1">
                <a:lumMod val="60000"/>
                <a:lumOff val="40000"/>
              </a:schemeClr>
            </a:solidFill>
            <a:prstDash val="solid"/>
            <a:bevel/>
            <a:headEnd type="triangle"/>
            <a:tailEnd type="triangle"/>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2" name="テキスト ボックス 21">
            <a:extLst>
              <a:ext uri="{FF2B5EF4-FFF2-40B4-BE49-F238E27FC236}">
                <a16:creationId xmlns:a16="http://schemas.microsoft.com/office/drawing/2014/main" id="{EA3E2C9E-3B59-ED7C-D506-4E4A2047F174}"/>
              </a:ext>
            </a:extLst>
          </p:cNvPr>
          <p:cNvSpPr txBox="1"/>
          <p:nvPr/>
        </p:nvSpPr>
        <p:spPr>
          <a:xfrm>
            <a:off x="1307645" y="3703075"/>
            <a:ext cx="1537600" cy="400110"/>
          </a:xfrm>
          <a:prstGeom prst="rect">
            <a:avLst/>
          </a:prstGeom>
          <a:noFill/>
        </p:spPr>
        <p:txBody>
          <a:bodyPr wrap="none" rtlCol="0">
            <a:spAutoFit/>
          </a:bodyPr>
          <a:lstStyle/>
          <a:p>
            <a:r>
              <a:rPr kumimoji="1" lang="en-US" altLang="ja-JP" sz="2000" b="1" dirty="0">
                <a:solidFill>
                  <a:srgbClr val="95B3D7"/>
                </a:solidFill>
                <a:latin typeface="Segoe UI" panose="020B0502040204020203" pitchFamily="34" charset="0"/>
                <a:cs typeface="Segoe UI" panose="020B0502040204020203" pitchFamily="34" charset="0"/>
              </a:rPr>
              <a:t>Installation</a:t>
            </a:r>
          </a:p>
        </p:txBody>
      </p:sp>
      <p:sp>
        <p:nvSpPr>
          <p:cNvPr id="23" name="テキスト ボックス 22">
            <a:extLst>
              <a:ext uri="{FF2B5EF4-FFF2-40B4-BE49-F238E27FC236}">
                <a16:creationId xmlns:a16="http://schemas.microsoft.com/office/drawing/2014/main" id="{93E62188-96E8-BB34-7F75-B2966FDDC686}"/>
              </a:ext>
            </a:extLst>
          </p:cNvPr>
          <p:cNvSpPr txBox="1"/>
          <p:nvPr/>
        </p:nvSpPr>
        <p:spPr>
          <a:xfrm>
            <a:off x="3428410" y="3703075"/>
            <a:ext cx="1991251" cy="400110"/>
          </a:xfrm>
          <a:prstGeom prst="rect">
            <a:avLst/>
          </a:prstGeom>
          <a:noFill/>
        </p:spPr>
        <p:txBody>
          <a:bodyPr wrap="none" rtlCol="0">
            <a:spAutoFit/>
          </a:bodyPr>
          <a:lstStyle/>
          <a:p>
            <a:r>
              <a:rPr lang="en-US" altLang="ja-JP" sz="2000" b="1" dirty="0">
                <a:solidFill>
                  <a:srgbClr val="7F7F7F"/>
                </a:solidFill>
                <a:latin typeface="Segoe UI" panose="020B0502040204020203" pitchFamily="34" charset="0"/>
                <a:cs typeface="Segoe UI" panose="020B0502040204020203" pitchFamily="34" charset="0"/>
              </a:rPr>
              <a:t>Data collection</a:t>
            </a:r>
            <a:endParaRPr kumimoji="1" lang="en-US" altLang="ja-JP" sz="2000" b="1" dirty="0">
              <a:solidFill>
                <a:srgbClr val="7F7F7F"/>
              </a:solidFill>
              <a:latin typeface="Segoe UI" panose="020B0502040204020203" pitchFamily="34" charset="0"/>
              <a:cs typeface="Segoe UI" panose="020B0502040204020203" pitchFamily="34" charset="0"/>
            </a:endParaRPr>
          </a:p>
        </p:txBody>
      </p:sp>
      <p:sp>
        <p:nvSpPr>
          <p:cNvPr id="24" name="テキスト ボックス 23">
            <a:extLst>
              <a:ext uri="{FF2B5EF4-FFF2-40B4-BE49-F238E27FC236}">
                <a16:creationId xmlns:a16="http://schemas.microsoft.com/office/drawing/2014/main" id="{1A536F5F-F4FF-72A1-0267-76D2130DDEDD}"/>
              </a:ext>
            </a:extLst>
          </p:cNvPr>
          <p:cNvSpPr txBox="1"/>
          <p:nvPr/>
        </p:nvSpPr>
        <p:spPr>
          <a:xfrm>
            <a:off x="1156377" y="5864186"/>
            <a:ext cx="3919791" cy="707886"/>
          </a:xfrm>
          <a:prstGeom prst="rect">
            <a:avLst/>
          </a:prstGeom>
          <a:noFill/>
        </p:spPr>
        <p:txBody>
          <a:bodyPr wrap="none" rtlCol="0">
            <a:spAutoFit/>
          </a:bodyPr>
          <a:lstStyle/>
          <a:p>
            <a:pPr algn="ctr"/>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Need to visit the site twice </a:t>
            </a:r>
          </a:p>
          <a:p>
            <a:pPr algn="ctr"/>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to complete measurement task</a:t>
            </a:r>
          </a:p>
        </p:txBody>
      </p:sp>
      <p:pic>
        <p:nvPicPr>
          <p:cNvPr id="25" name="Picture 2" descr="シンプルな人物のシルエット | 無料のAi・PNG白黒シルエットイラスト">
            <a:extLst>
              <a:ext uri="{FF2B5EF4-FFF2-40B4-BE49-F238E27FC236}">
                <a16:creationId xmlns:a16="http://schemas.microsoft.com/office/drawing/2014/main" id="{7788CCEC-D932-CB74-290F-7AC3B9780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297" y="4466593"/>
            <a:ext cx="1518649" cy="15186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工場のシルエット | 無料のAi・PNG白黒シルエットイラスト">
            <a:extLst>
              <a:ext uri="{FF2B5EF4-FFF2-40B4-BE49-F238E27FC236}">
                <a16:creationId xmlns:a16="http://schemas.microsoft.com/office/drawing/2014/main" id="{708DBFD9-0A62-874E-0FFF-1117105F9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235" y="2314177"/>
            <a:ext cx="1025489" cy="10254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工場のシルエット | 無料のAi・PNG白黒シルエットイラスト">
            <a:extLst>
              <a:ext uri="{FF2B5EF4-FFF2-40B4-BE49-F238E27FC236}">
                <a16:creationId xmlns:a16="http://schemas.microsoft.com/office/drawing/2014/main" id="{4DDF06F9-1ADD-20F1-2EA0-E057B6B31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878" y="2036775"/>
            <a:ext cx="1025489" cy="10254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工場のシルエット | 無料のAi・PNG白黒シルエットイラスト">
            <a:extLst>
              <a:ext uri="{FF2B5EF4-FFF2-40B4-BE49-F238E27FC236}">
                <a16:creationId xmlns:a16="http://schemas.microsoft.com/office/drawing/2014/main" id="{887BC899-DE77-5C05-1857-356A22697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7909" y="2314178"/>
            <a:ext cx="1025489" cy="1025489"/>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矢印コネクタ 28">
            <a:extLst>
              <a:ext uri="{FF2B5EF4-FFF2-40B4-BE49-F238E27FC236}">
                <a16:creationId xmlns:a16="http://schemas.microsoft.com/office/drawing/2014/main" id="{5E70ABEF-F5EA-1718-777C-541993D49A3E}"/>
              </a:ext>
            </a:extLst>
          </p:cNvPr>
          <p:cNvCxnSpPr/>
          <p:nvPr/>
        </p:nvCxnSpPr>
        <p:spPr bwMode="auto">
          <a:xfrm>
            <a:off x="9241601" y="3339667"/>
            <a:ext cx="0" cy="1126927"/>
          </a:xfrm>
          <a:prstGeom prst="straightConnector1">
            <a:avLst/>
          </a:prstGeom>
          <a:noFill/>
          <a:ln w="101600" cap="rnd" cmpd="sng" algn="ctr">
            <a:solidFill>
              <a:schemeClr val="tx1">
                <a:lumMod val="50000"/>
                <a:lumOff val="50000"/>
              </a:schemeClr>
            </a:solidFill>
            <a:prstDash val="sysDash"/>
            <a:bevel/>
            <a:headEnd type="none"/>
            <a:tailEnd type="triangle"/>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30" name="直線矢印コネクタ 29">
            <a:extLst>
              <a:ext uri="{FF2B5EF4-FFF2-40B4-BE49-F238E27FC236}">
                <a16:creationId xmlns:a16="http://schemas.microsoft.com/office/drawing/2014/main" id="{EEAF1393-9936-D744-9248-A4F03269A135}"/>
              </a:ext>
            </a:extLst>
          </p:cNvPr>
          <p:cNvCxnSpPr/>
          <p:nvPr/>
        </p:nvCxnSpPr>
        <p:spPr bwMode="auto">
          <a:xfrm>
            <a:off x="8798100" y="3339667"/>
            <a:ext cx="0" cy="1126927"/>
          </a:xfrm>
          <a:prstGeom prst="straightConnector1">
            <a:avLst/>
          </a:prstGeom>
          <a:noFill/>
          <a:ln w="101600" cap="rnd" cmpd="sng" algn="ctr">
            <a:solidFill>
              <a:schemeClr val="accent1">
                <a:lumMod val="60000"/>
                <a:lumOff val="40000"/>
              </a:schemeClr>
            </a:solidFill>
            <a:prstDash val="solid"/>
            <a:bevel/>
            <a:headEnd type="triangle"/>
            <a:tailEnd type="triangle"/>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31" name="テキスト ボックス 30">
            <a:extLst>
              <a:ext uri="{FF2B5EF4-FFF2-40B4-BE49-F238E27FC236}">
                <a16:creationId xmlns:a16="http://schemas.microsoft.com/office/drawing/2014/main" id="{9348D100-5413-771F-C572-DC2B515CEC48}"/>
              </a:ext>
            </a:extLst>
          </p:cNvPr>
          <p:cNvSpPr txBox="1"/>
          <p:nvPr/>
        </p:nvSpPr>
        <p:spPr>
          <a:xfrm>
            <a:off x="7222993" y="3703075"/>
            <a:ext cx="1537600" cy="400110"/>
          </a:xfrm>
          <a:prstGeom prst="rect">
            <a:avLst/>
          </a:prstGeom>
          <a:noFill/>
        </p:spPr>
        <p:txBody>
          <a:bodyPr wrap="none" rtlCol="0">
            <a:spAutoFit/>
          </a:bodyPr>
          <a:lstStyle/>
          <a:p>
            <a:r>
              <a:rPr kumimoji="1" lang="en-US" altLang="ja-JP" sz="2000" b="1" dirty="0">
                <a:solidFill>
                  <a:srgbClr val="95B3D7"/>
                </a:solidFill>
                <a:latin typeface="Segoe UI" panose="020B0502040204020203" pitchFamily="34" charset="0"/>
                <a:cs typeface="Segoe UI" panose="020B0502040204020203" pitchFamily="34" charset="0"/>
              </a:rPr>
              <a:t>Installation</a:t>
            </a:r>
          </a:p>
        </p:txBody>
      </p:sp>
      <p:sp>
        <p:nvSpPr>
          <p:cNvPr id="32" name="テキスト ボックス 31">
            <a:extLst>
              <a:ext uri="{FF2B5EF4-FFF2-40B4-BE49-F238E27FC236}">
                <a16:creationId xmlns:a16="http://schemas.microsoft.com/office/drawing/2014/main" id="{8BE9F1F6-DA8E-0498-38A2-3A0FA16688EF}"/>
              </a:ext>
            </a:extLst>
          </p:cNvPr>
          <p:cNvSpPr txBox="1"/>
          <p:nvPr/>
        </p:nvSpPr>
        <p:spPr>
          <a:xfrm>
            <a:off x="9343758" y="3703075"/>
            <a:ext cx="1991251" cy="400110"/>
          </a:xfrm>
          <a:prstGeom prst="rect">
            <a:avLst/>
          </a:prstGeom>
          <a:noFill/>
        </p:spPr>
        <p:txBody>
          <a:bodyPr wrap="none" rtlCol="0">
            <a:spAutoFit/>
          </a:bodyPr>
          <a:lstStyle/>
          <a:p>
            <a:r>
              <a:rPr lang="en-US" altLang="ja-JP" sz="2000" b="1" dirty="0">
                <a:solidFill>
                  <a:srgbClr val="7F7F7F"/>
                </a:solidFill>
                <a:latin typeface="Segoe UI" panose="020B0502040204020203" pitchFamily="34" charset="0"/>
                <a:cs typeface="Segoe UI" panose="020B0502040204020203" pitchFamily="34" charset="0"/>
              </a:rPr>
              <a:t>Data collection</a:t>
            </a:r>
            <a:endParaRPr kumimoji="1" lang="en-US" altLang="ja-JP" sz="2000" b="1" dirty="0">
              <a:solidFill>
                <a:srgbClr val="7F7F7F"/>
              </a:solidFill>
              <a:latin typeface="Segoe UI" panose="020B0502040204020203" pitchFamily="34" charset="0"/>
              <a:cs typeface="Segoe UI" panose="020B0502040204020203" pitchFamily="34" charset="0"/>
            </a:endParaRPr>
          </a:p>
        </p:txBody>
      </p:sp>
      <p:sp>
        <p:nvSpPr>
          <p:cNvPr id="33" name="テキスト ボックス 32">
            <a:extLst>
              <a:ext uri="{FF2B5EF4-FFF2-40B4-BE49-F238E27FC236}">
                <a16:creationId xmlns:a16="http://schemas.microsoft.com/office/drawing/2014/main" id="{0B01AF02-1506-E1B4-BFD6-9EF5969F3D19}"/>
              </a:ext>
            </a:extLst>
          </p:cNvPr>
          <p:cNvSpPr txBox="1"/>
          <p:nvPr/>
        </p:nvSpPr>
        <p:spPr>
          <a:xfrm>
            <a:off x="7523736" y="5876607"/>
            <a:ext cx="3105914" cy="707886"/>
          </a:xfrm>
          <a:prstGeom prst="rect">
            <a:avLst/>
          </a:prstGeom>
          <a:noFill/>
        </p:spPr>
        <p:txBody>
          <a:bodyPr wrap="none" rtlCol="0">
            <a:spAutoFit/>
          </a:bodyPr>
          <a:lstStyle/>
          <a:p>
            <a:pPr algn="ctr"/>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Remote data acquisition</a:t>
            </a:r>
          </a:p>
          <a:p>
            <a:pPr algn="ctr"/>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requires only 1 visit</a:t>
            </a:r>
          </a:p>
        </p:txBody>
      </p:sp>
      <p:sp>
        <p:nvSpPr>
          <p:cNvPr id="34" name="テキスト ボックス 33">
            <a:extLst>
              <a:ext uri="{FF2B5EF4-FFF2-40B4-BE49-F238E27FC236}">
                <a16:creationId xmlns:a16="http://schemas.microsoft.com/office/drawing/2014/main" id="{A083775A-0820-AB52-9369-CD55B94B4596}"/>
              </a:ext>
            </a:extLst>
          </p:cNvPr>
          <p:cNvSpPr txBox="1"/>
          <p:nvPr/>
        </p:nvSpPr>
        <p:spPr>
          <a:xfrm>
            <a:off x="2290919" y="1409589"/>
            <a:ext cx="1650708" cy="400110"/>
          </a:xfrm>
          <a:prstGeom prst="rect">
            <a:avLst/>
          </a:prstGeom>
          <a:noFill/>
        </p:spPr>
        <p:txBody>
          <a:bodyPr wrap="none" rtlCol="0">
            <a:spAutoFit/>
          </a:bodyPr>
          <a:lstStyle/>
          <a:p>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Previously…</a:t>
            </a:r>
          </a:p>
        </p:txBody>
      </p:sp>
      <p:sp>
        <p:nvSpPr>
          <p:cNvPr id="35" name="テキスト ボックス 34">
            <a:extLst>
              <a:ext uri="{FF2B5EF4-FFF2-40B4-BE49-F238E27FC236}">
                <a16:creationId xmlns:a16="http://schemas.microsoft.com/office/drawing/2014/main" id="{A0251F6C-0FC9-5820-06D5-0CDE3A8189F7}"/>
              </a:ext>
            </a:extLst>
          </p:cNvPr>
          <p:cNvSpPr txBox="1"/>
          <p:nvPr/>
        </p:nvSpPr>
        <p:spPr>
          <a:xfrm>
            <a:off x="8547065" y="1414162"/>
            <a:ext cx="969111" cy="400110"/>
          </a:xfrm>
          <a:prstGeom prst="rect">
            <a:avLst/>
          </a:prstGeom>
          <a:noFill/>
        </p:spPr>
        <p:txBody>
          <a:bodyPr wrap="none" rtlCol="0">
            <a:spAutoFit/>
          </a:bodyPr>
          <a:lstStyle/>
          <a:p>
            <a:r>
              <a:rPr kumimoji="1" lang="en-US" altLang="ja-JP" sz="2000" b="1" dirty="0">
                <a:solidFill>
                  <a:schemeClr val="tx1">
                    <a:lumMod val="75000"/>
                    <a:lumOff val="25000"/>
                  </a:schemeClr>
                </a:solidFill>
                <a:latin typeface="Segoe UI" panose="020B0502040204020203" pitchFamily="34" charset="0"/>
                <a:cs typeface="Segoe UI" panose="020B0502040204020203" pitchFamily="34" charset="0"/>
              </a:rPr>
              <a:t>Future</a:t>
            </a:r>
          </a:p>
        </p:txBody>
      </p:sp>
      <p:sp>
        <p:nvSpPr>
          <p:cNvPr id="6" name="タイトル 1">
            <a:extLst>
              <a:ext uri="{FF2B5EF4-FFF2-40B4-BE49-F238E27FC236}">
                <a16:creationId xmlns:a16="http://schemas.microsoft.com/office/drawing/2014/main" id="{F4150305-B061-7245-A24E-7614745DB01B}"/>
              </a:ext>
            </a:extLst>
          </p:cNvPr>
          <p:cNvSpPr>
            <a:spLocks noGrp="1"/>
          </p:cNvSpPr>
          <p:nvPr>
            <p:ph type="title"/>
          </p:nvPr>
        </p:nvSpPr>
        <p:spPr>
          <a:xfrm>
            <a:off x="1172552" y="473509"/>
            <a:ext cx="10317163" cy="698500"/>
          </a:xfrm>
        </p:spPr>
        <p:txBody>
          <a:bodyPr/>
          <a:lstStyle/>
          <a:p>
            <a:r>
              <a:rPr lang="en-US" altLang="ja-JP" dirty="0"/>
              <a:t>Why Unattended Noise Monitoring?</a:t>
            </a:r>
            <a:endParaRPr kumimoji="1" lang="ja-JP" altLang="en-US" dirty="0"/>
          </a:p>
        </p:txBody>
      </p:sp>
    </p:spTree>
    <p:extLst>
      <p:ext uri="{BB962C8B-B14F-4D97-AF65-F5344CB8AC3E}">
        <p14:creationId xmlns:p14="http://schemas.microsoft.com/office/powerpoint/2010/main" val="4057198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FF244A-7386-455A-9EC2-DF717B0337F7}"/>
              </a:ext>
            </a:extLst>
          </p:cNvPr>
          <p:cNvSpPr>
            <a:spLocks noGrp="1"/>
          </p:cNvSpPr>
          <p:nvPr>
            <p:ph type="title"/>
          </p:nvPr>
        </p:nvSpPr>
        <p:spPr>
          <a:xfrm>
            <a:off x="1100648" y="527056"/>
            <a:ext cx="10317163" cy="698500"/>
          </a:xfrm>
        </p:spPr>
        <p:txBody>
          <a:bodyPr/>
          <a:lstStyle/>
          <a:p>
            <a:r>
              <a:rPr lang="en-US" altLang="ja-JP" dirty="0"/>
              <a:t>New Features and Functions</a:t>
            </a:r>
            <a:endParaRPr kumimoji="1" lang="ja-JP" altLang="en-US" b="0" dirty="0">
              <a:latin typeface="游ゴシック Medium" panose="020B0500000000000000" pitchFamily="50" charset="-128"/>
              <a:ea typeface="游ゴシック Medium" panose="020B0500000000000000" pitchFamily="50" charset="-128"/>
            </a:endParaRPr>
          </a:p>
        </p:txBody>
      </p:sp>
      <p:sp>
        <p:nvSpPr>
          <p:cNvPr id="8" name="テキスト ボックス 7">
            <a:extLst>
              <a:ext uri="{FF2B5EF4-FFF2-40B4-BE49-F238E27FC236}">
                <a16:creationId xmlns:a16="http://schemas.microsoft.com/office/drawing/2014/main" id="{DCDCA9D2-3E27-4608-945C-0BEE24DEAE62}"/>
              </a:ext>
            </a:extLst>
          </p:cNvPr>
          <p:cNvSpPr txBox="1"/>
          <p:nvPr/>
        </p:nvSpPr>
        <p:spPr>
          <a:xfrm>
            <a:off x="862093" y="2117420"/>
            <a:ext cx="7236880" cy="2615460"/>
          </a:xfrm>
          <a:prstGeom prst="rect">
            <a:avLst/>
          </a:prstGeom>
          <a:noFill/>
        </p:spPr>
        <p:txBody>
          <a:bodyPr wrap="square" rtlCol="0">
            <a:spAutoFit/>
          </a:bodyPr>
          <a:lstStyle/>
          <a:p>
            <a:pPr>
              <a:lnSpc>
                <a:spcPct val="150000"/>
              </a:lnSpc>
            </a:pPr>
            <a:r>
              <a:rPr kumimoji="1"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r>
              <a:rPr kumimoji="1"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LAN</a:t>
            </a:r>
            <a:r>
              <a:rPr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 </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port</a:t>
            </a:r>
            <a:endParaRPr kumimoji="1"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endParaRPr>
          </a:p>
          <a:p>
            <a:pPr>
              <a:lnSpc>
                <a:spcPct val="150000"/>
              </a:lnSpc>
            </a:pPr>
            <a:r>
              <a:rPr kumimoji="1"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r>
              <a:rPr kumimoji="1"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US</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B Type-C</a:t>
            </a:r>
            <a:r>
              <a:rPr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 </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connector</a:t>
            </a:r>
          </a:p>
          <a:p>
            <a:pPr>
              <a:lnSpc>
                <a:spcPct val="150000"/>
              </a:lnSpc>
            </a:pPr>
            <a:r>
              <a:rPr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Touch screen</a:t>
            </a:r>
          </a:p>
          <a:p>
            <a:pPr>
              <a:lnSpc>
                <a:spcPct val="150000"/>
              </a:lnSpc>
            </a:pPr>
            <a:r>
              <a:rPr lang="ja-JP" altLang="en-US"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a:t>
            </a:r>
            <a:r>
              <a:rPr lang="en-US" altLang="ja-JP" sz="2800" dirty="0">
                <a:solidFill>
                  <a:schemeClr val="tx1">
                    <a:lumMod val="75000"/>
                    <a:lumOff val="25000"/>
                  </a:schemeClr>
                </a:solidFill>
                <a:latin typeface="游ゴシック Medium" panose="020B0500000000000000" pitchFamily="50" charset="-128"/>
                <a:ea typeface="游ゴシック Medium" panose="020B0500000000000000" pitchFamily="50" charset="-128"/>
                <a:cs typeface="Segoe UI" panose="020B0502040204020203" pitchFamily="34" charset="0"/>
              </a:rPr>
              <a:t>New measurement parameters</a:t>
            </a:r>
          </a:p>
        </p:txBody>
      </p:sp>
    </p:spTree>
    <p:extLst>
      <p:ext uri="{BB962C8B-B14F-4D97-AF65-F5344CB8AC3E}">
        <p14:creationId xmlns:p14="http://schemas.microsoft.com/office/powerpoint/2010/main" val="4145566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CDCA9D2-3E27-4608-945C-0BEE24DEAE62}"/>
              </a:ext>
            </a:extLst>
          </p:cNvPr>
          <p:cNvSpPr txBox="1"/>
          <p:nvPr/>
        </p:nvSpPr>
        <p:spPr>
          <a:xfrm>
            <a:off x="484720" y="1330092"/>
            <a:ext cx="11222559" cy="6988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Simplify the whole noise monitoring system</a:t>
            </a:r>
            <a:endParaRPr kumimoji="1"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endParaRPr>
          </a:p>
        </p:txBody>
      </p:sp>
      <p:grpSp>
        <p:nvGrpSpPr>
          <p:cNvPr id="9" name="グループ化 8">
            <a:extLst>
              <a:ext uri="{FF2B5EF4-FFF2-40B4-BE49-F238E27FC236}">
                <a16:creationId xmlns:a16="http://schemas.microsoft.com/office/drawing/2014/main" id="{5142F3A2-861B-6D67-33CB-2303DC4E66DB}"/>
              </a:ext>
            </a:extLst>
          </p:cNvPr>
          <p:cNvGrpSpPr/>
          <p:nvPr/>
        </p:nvGrpSpPr>
        <p:grpSpPr>
          <a:xfrm>
            <a:off x="504745" y="3071303"/>
            <a:ext cx="4055481" cy="2935424"/>
            <a:chOff x="621759" y="3835571"/>
            <a:chExt cx="4055481" cy="2935424"/>
          </a:xfrm>
        </p:grpSpPr>
        <p:pic>
          <p:nvPicPr>
            <p:cNvPr id="4" name="図 3">
              <a:extLst>
                <a:ext uri="{FF2B5EF4-FFF2-40B4-BE49-F238E27FC236}">
                  <a16:creationId xmlns:a16="http://schemas.microsoft.com/office/drawing/2014/main" id="{1C83183C-E261-2FF5-AA2D-96A17F331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59" y="4063411"/>
              <a:ext cx="4055481" cy="2707584"/>
            </a:xfrm>
            <a:prstGeom prst="rect">
              <a:avLst/>
            </a:prstGeom>
          </p:spPr>
        </p:pic>
        <p:grpSp>
          <p:nvGrpSpPr>
            <p:cNvPr id="13" name="グループ化 12">
              <a:extLst>
                <a:ext uri="{FF2B5EF4-FFF2-40B4-BE49-F238E27FC236}">
                  <a16:creationId xmlns:a16="http://schemas.microsoft.com/office/drawing/2014/main" id="{84F6290F-D3F4-6CE4-F0F2-683271C6BC7D}"/>
                </a:ext>
              </a:extLst>
            </p:cNvPr>
            <p:cNvGrpSpPr/>
            <p:nvPr/>
          </p:nvGrpSpPr>
          <p:grpSpPr>
            <a:xfrm>
              <a:off x="2564848" y="4282134"/>
              <a:ext cx="1149927" cy="1669416"/>
              <a:chOff x="2601669" y="4281055"/>
              <a:chExt cx="1149927" cy="1669416"/>
            </a:xfrm>
          </p:grpSpPr>
          <p:sp>
            <p:nvSpPr>
              <p:cNvPr id="6" name="正方形/長方形 5">
                <a:extLst>
                  <a:ext uri="{FF2B5EF4-FFF2-40B4-BE49-F238E27FC236}">
                    <a16:creationId xmlns:a16="http://schemas.microsoft.com/office/drawing/2014/main" id="{060A4EC8-A2B3-C729-D8EB-0632870D14C4}"/>
                  </a:ext>
                </a:extLst>
              </p:cNvPr>
              <p:cNvSpPr/>
              <p:nvPr/>
            </p:nvSpPr>
            <p:spPr bwMode="auto">
              <a:xfrm>
                <a:off x="2601669" y="5105344"/>
                <a:ext cx="1149927" cy="845127"/>
              </a:xfrm>
              <a:prstGeom prst="rect">
                <a:avLst/>
              </a:prstGeom>
              <a:noFill/>
              <a:ln w="381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2"/>
                  </a:solidFill>
                  <a:effectLst/>
                  <a:latin typeface="Century" pitchFamily="18" charset="0"/>
                  <a:ea typeface="ＭＳ Ｐゴシック" pitchFamily="50" charset="-128"/>
                </a:endParaRPr>
              </a:p>
            </p:txBody>
          </p:sp>
          <p:cxnSp>
            <p:nvCxnSpPr>
              <p:cNvPr id="11" name="直線コネクタ 10">
                <a:extLst>
                  <a:ext uri="{FF2B5EF4-FFF2-40B4-BE49-F238E27FC236}">
                    <a16:creationId xmlns:a16="http://schemas.microsoft.com/office/drawing/2014/main" id="{64825A51-F1E1-9E8C-17A3-6366D9053EEF}"/>
                  </a:ext>
                </a:extLst>
              </p:cNvPr>
              <p:cNvCxnSpPr/>
              <p:nvPr/>
            </p:nvCxnSpPr>
            <p:spPr bwMode="auto">
              <a:xfrm flipV="1">
                <a:off x="3352800" y="4281055"/>
                <a:ext cx="0" cy="857160"/>
              </a:xfrm>
              <a:prstGeom prst="lin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cxnSp>
        </p:grpSp>
        <p:sp>
          <p:nvSpPr>
            <p:cNvPr id="14" name="テキスト ボックス 13">
              <a:extLst>
                <a:ext uri="{FF2B5EF4-FFF2-40B4-BE49-F238E27FC236}">
                  <a16:creationId xmlns:a16="http://schemas.microsoft.com/office/drawing/2014/main" id="{26927005-53D0-F81E-C1D5-614292F04195}"/>
                </a:ext>
              </a:extLst>
            </p:cNvPr>
            <p:cNvSpPr txBox="1"/>
            <p:nvPr/>
          </p:nvSpPr>
          <p:spPr>
            <a:xfrm>
              <a:off x="2564848" y="3835571"/>
              <a:ext cx="1303562" cy="400110"/>
            </a:xfrm>
            <a:prstGeom prst="rect">
              <a:avLst/>
            </a:prstGeom>
            <a:noFill/>
          </p:spPr>
          <p:txBody>
            <a:bodyPr wrap="none" rtlCol="0">
              <a:spAutoFit/>
            </a:bodyPr>
            <a:lstStyle/>
            <a:p>
              <a:pPr algn="l"/>
              <a:r>
                <a:rPr kumimoji="1" lang="en-US" altLang="ja-JP" sz="2000" b="1" dirty="0">
                  <a:solidFill>
                    <a:schemeClr val="tx1">
                      <a:lumMod val="75000"/>
                      <a:lumOff val="25000"/>
                    </a:schemeClr>
                  </a:solidFill>
                </a:rPr>
                <a:t>LAN port</a:t>
              </a:r>
              <a:endParaRPr kumimoji="1" lang="ja-JP" altLang="en-US" sz="2000" b="1" dirty="0">
                <a:solidFill>
                  <a:schemeClr val="tx1">
                    <a:lumMod val="75000"/>
                    <a:lumOff val="25000"/>
                  </a:schemeClr>
                </a:solidFill>
              </a:endParaRPr>
            </a:p>
          </p:txBody>
        </p:sp>
      </p:grpSp>
      <p:sp>
        <p:nvSpPr>
          <p:cNvPr id="2" name="タイトル 1">
            <a:extLst>
              <a:ext uri="{FF2B5EF4-FFF2-40B4-BE49-F238E27FC236}">
                <a16:creationId xmlns:a16="http://schemas.microsoft.com/office/drawing/2014/main" id="{94FF244A-7386-455A-9EC2-DF717B0337F7}"/>
              </a:ext>
            </a:extLst>
          </p:cNvPr>
          <p:cNvSpPr>
            <a:spLocks noGrp="1"/>
          </p:cNvSpPr>
          <p:nvPr>
            <p:ph type="title"/>
          </p:nvPr>
        </p:nvSpPr>
        <p:spPr>
          <a:xfrm>
            <a:off x="1390116" y="529350"/>
            <a:ext cx="10317163" cy="698500"/>
          </a:xfrm>
        </p:spPr>
        <p:txBody>
          <a:bodyPr/>
          <a:lstStyle/>
          <a:p>
            <a:r>
              <a:rPr lang="en-US" altLang="ja-JP" dirty="0"/>
              <a:t>LAN Connectivity</a:t>
            </a:r>
            <a:endParaRPr kumimoji="1" lang="ja-JP" altLang="en-US" b="0" dirty="0">
              <a:latin typeface="游ゴシック Medium" panose="020B0500000000000000" pitchFamily="50" charset="-128"/>
              <a:ea typeface="游ゴシック Medium" panose="020B0500000000000000" pitchFamily="50" charset="-128"/>
            </a:endParaRPr>
          </a:p>
        </p:txBody>
      </p:sp>
      <p:pic>
        <p:nvPicPr>
          <p:cNvPr id="5" name="図 4" descr="ダイアグラム&#10;&#10;自動的に生成された説明">
            <a:extLst>
              <a:ext uri="{FF2B5EF4-FFF2-40B4-BE49-F238E27FC236}">
                <a16:creationId xmlns:a16="http://schemas.microsoft.com/office/drawing/2014/main" id="{9C77D08E-735E-BD73-ED4B-329B6C02A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226" y="2338197"/>
            <a:ext cx="7256808" cy="4287455"/>
          </a:xfrm>
          <a:prstGeom prst="rect">
            <a:avLst/>
          </a:prstGeom>
        </p:spPr>
      </p:pic>
    </p:spTree>
    <p:extLst>
      <p:ext uri="{BB962C8B-B14F-4D97-AF65-F5344CB8AC3E}">
        <p14:creationId xmlns:p14="http://schemas.microsoft.com/office/powerpoint/2010/main" val="3223935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B9E276E-C223-4901-AEA8-40E9F050A2F7}"/>
              </a:ext>
            </a:extLst>
          </p:cNvPr>
          <p:cNvSpPr>
            <a:spLocks noGrp="1"/>
          </p:cNvSpPr>
          <p:nvPr>
            <p:ph type="title"/>
          </p:nvPr>
        </p:nvSpPr>
        <p:spPr>
          <a:xfrm>
            <a:off x="1016000" y="484188"/>
            <a:ext cx="10317163" cy="698500"/>
          </a:xfrm>
        </p:spPr>
        <p:txBody>
          <a:bodyPr/>
          <a:lstStyle/>
          <a:p>
            <a:r>
              <a:rPr lang="en-US" altLang="ja-JP" dirty="0"/>
              <a:t>LAN Connectivity</a:t>
            </a:r>
            <a:endParaRPr kumimoji="1" lang="ja-JP" altLang="en-US" b="0" dirty="0">
              <a:latin typeface="游ゴシック Medium" panose="020B0500000000000000" pitchFamily="50" charset="-128"/>
              <a:ea typeface="游ゴシック Medium" panose="020B0500000000000000" pitchFamily="50" charset="-128"/>
            </a:endParaRPr>
          </a:p>
        </p:txBody>
      </p:sp>
      <p:pic>
        <p:nvPicPr>
          <p:cNvPr id="4" name="図 3">
            <a:extLst>
              <a:ext uri="{FF2B5EF4-FFF2-40B4-BE49-F238E27FC236}">
                <a16:creationId xmlns:a16="http://schemas.microsoft.com/office/drawing/2014/main" id="{6AAB003D-8A17-A486-7239-9A700E866784}"/>
              </a:ext>
            </a:extLst>
          </p:cNvPr>
          <p:cNvPicPr>
            <a:picLocks noChangeAspect="1"/>
          </p:cNvPicPr>
          <p:nvPr/>
        </p:nvPicPr>
        <p:blipFill>
          <a:blip r:embed="rId3"/>
          <a:stretch>
            <a:fillRect/>
          </a:stretch>
        </p:blipFill>
        <p:spPr>
          <a:xfrm>
            <a:off x="2512092" y="2868839"/>
            <a:ext cx="6696866" cy="3773555"/>
          </a:xfrm>
          <a:prstGeom prst="rect">
            <a:avLst/>
          </a:prstGeom>
        </p:spPr>
      </p:pic>
      <p:sp>
        <p:nvSpPr>
          <p:cNvPr id="5" name="テキスト ボックス 4">
            <a:extLst>
              <a:ext uri="{FF2B5EF4-FFF2-40B4-BE49-F238E27FC236}">
                <a16:creationId xmlns:a16="http://schemas.microsoft.com/office/drawing/2014/main" id="{7E1EB961-A22B-F481-C2D6-5D07D0BA6D27}"/>
              </a:ext>
            </a:extLst>
          </p:cNvPr>
          <p:cNvSpPr txBox="1"/>
          <p:nvPr/>
        </p:nvSpPr>
        <p:spPr>
          <a:xfrm>
            <a:off x="484720" y="1330092"/>
            <a:ext cx="11222559" cy="139134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ja-JP" sz="3000" dirty="0">
                <a:solidFill>
                  <a:schemeClr val="tx1">
                    <a:lumMod val="75000"/>
                    <a:lumOff val="25000"/>
                  </a:schemeClr>
                </a:solidFill>
                <a:latin typeface="Segoe UI" panose="020B0502040204020203" pitchFamily="34" charset="0"/>
                <a:ea typeface="游ゴシック Medium" panose="020B0500000000000000" pitchFamily="50" charset="-128"/>
                <a:cs typeface="Segoe UI" panose="020B0502040204020203" pitchFamily="34" charset="0"/>
              </a:rPr>
              <a:t>Enables remote access and measurement operations from a web browser on a PC (Web application)</a:t>
            </a:r>
          </a:p>
        </p:txBody>
      </p:sp>
    </p:spTree>
    <p:extLst>
      <p:ext uri="{BB962C8B-B14F-4D97-AF65-F5344CB8AC3E}">
        <p14:creationId xmlns:p14="http://schemas.microsoft.com/office/powerpoint/2010/main" val="597688671"/>
      </p:ext>
    </p:extLst>
  </p:cSld>
  <p:clrMapOvr>
    <a:masterClrMapping/>
  </p:clrMapOvr>
</p:sld>
</file>

<file path=ppt/theme/theme1.xml><?xml version="1.0" encoding="utf-8"?>
<a:theme xmlns:a="http://schemas.openxmlformats.org/drawingml/2006/main" name="1_Blen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游ゴシック">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2"/>
            </a:solidFill>
            <a:effectLst/>
            <a:latin typeface="Century" pitchFamily="18"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2"/>
            </a:solidFill>
            <a:effectLst/>
            <a:latin typeface="Century" pitchFamily="18" charset="0"/>
            <a:ea typeface="ＭＳ Ｐゴシック" pitchFamily="50" charset="-128"/>
          </a:defRPr>
        </a:defPPr>
      </a:lstStyle>
    </a:lnDef>
    <a:txDef>
      <a:spPr>
        <a:noFill/>
      </a:spPr>
      <a:bodyPr wrap="none" rtlCol="0">
        <a:spAutoFit/>
      </a:bodyPr>
      <a:lstStyle>
        <a:defPPr algn="l">
          <a:defRPr kumimoji="1" sz="2000" b="1" dirty="0" smtClean="0">
            <a:solidFill>
              <a:schemeClr val="tx1">
                <a:lumMod val="75000"/>
                <a:lumOff val="25000"/>
              </a:schemeClr>
            </a:solidFill>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38044BD85C9A4BB9922B0715B3B38E" ma:contentTypeVersion="2" ma:contentTypeDescription="Create a new document." ma:contentTypeScope="" ma:versionID="ea7a287d74dc63b6e5c99b22366529d5">
  <xsd:schema xmlns:xsd="http://www.w3.org/2001/XMLSchema" xmlns:xs="http://www.w3.org/2001/XMLSchema" xmlns:p="http://schemas.microsoft.com/office/2006/metadata/properties" xmlns:ns2="5e0bc20a-41c4-4ec6-b57b-4eb771923608" targetNamespace="http://schemas.microsoft.com/office/2006/metadata/properties" ma:root="true" ma:fieldsID="612fbc73885a28eb3334a83d1d894f1d" ns2:_="">
    <xsd:import namespace="5e0bc20a-41c4-4ec6-b57b-4eb77192360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bc20a-41c4-4ec6-b57b-4eb771923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494FE5-E5E3-4825-BA28-66ADC811E3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2E8F706-822E-4291-ACE4-0FB106896CC6}">
  <ds:schemaRefs>
    <ds:schemaRef ds:uri="http://schemas.microsoft.com/sharepoint/v3/contenttype/forms"/>
  </ds:schemaRefs>
</ds:datastoreItem>
</file>

<file path=customXml/itemProps3.xml><?xml version="1.0" encoding="utf-8"?>
<ds:datastoreItem xmlns:ds="http://schemas.openxmlformats.org/officeDocument/2006/customXml" ds:itemID="{06C0ADA9-D0A3-4F22-93CA-B09D7E2B88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0bc20a-41c4-4ec6-b57b-4eb7719236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8425</TotalTime>
  <Words>1869</Words>
  <Application>Microsoft Office PowerPoint</Application>
  <PresentationFormat>ワイド画面</PresentationFormat>
  <Paragraphs>277</Paragraphs>
  <Slides>27</Slides>
  <Notes>25</Notes>
  <HiddenSlides>1</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27</vt:i4>
      </vt:variant>
    </vt:vector>
  </HeadingPairs>
  <TitlesOfParts>
    <vt:vector size="42" baseType="lpstr">
      <vt:lpstr>CIDFont+F2</vt:lpstr>
      <vt:lpstr>CIDFont+F4</vt:lpstr>
      <vt:lpstr>ＭＳ Ｐゴシック</vt:lpstr>
      <vt:lpstr>游ゴシック</vt:lpstr>
      <vt:lpstr>游ゴシック Medium</vt:lpstr>
      <vt:lpstr>游ゴシックMedium</vt:lpstr>
      <vt:lpstr>Arial</vt:lpstr>
      <vt:lpstr>Calibri</vt:lpstr>
      <vt:lpstr>Century</vt:lpstr>
      <vt:lpstr>Segoe UI</vt:lpstr>
      <vt:lpstr>Segoe UI Black</vt:lpstr>
      <vt:lpstr>Segoe UI Semibold</vt:lpstr>
      <vt:lpstr>Tahoma</vt:lpstr>
      <vt:lpstr>Wingdings</vt:lpstr>
      <vt:lpstr>1_Blends</vt:lpstr>
      <vt:lpstr>Introduction of NL-53 Series</vt:lpstr>
      <vt:lpstr>PowerPoint プレゼンテーション</vt:lpstr>
      <vt:lpstr>Quick Review</vt:lpstr>
      <vt:lpstr>PowerPoint プレゼンテーション</vt:lpstr>
      <vt:lpstr>What is the NL-53 series?</vt:lpstr>
      <vt:lpstr>Why Unattended Noise Monitoring?</vt:lpstr>
      <vt:lpstr>New Features and Functions</vt:lpstr>
      <vt:lpstr>LAN Connectivity</vt:lpstr>
      <vt:lpstr>LAN Connectivity</vt:lpstr>
      <vt:lpstr>USB Type - C Connector</vt:lpstr>
      <vt:lpstr>Easy to Operate</vt:lpstr>
      <vt:lpstr>Short time Lp store (EX)</vt:lpstr>
      <vt:lpstr> </vt:lpstr>
      <vt:lpstr> </vt:lpstr>
      <vt:lpstr>Quick Review: Frequency Weightings</vt:lpstr>
      <vt:lpstr>Quick Review: Time Weightings</vt:lpstr>
      <vt:lpstr>Water Resistance </vt:lpstr>
      <vt:lpstr>PowerPoint プレゼンテーション</vt:lpstr>
      <vt:lpstr>Quality – The RION Promise</vt:lpstr>
      <vt:lpstr>Optional Programs</vt:lpstr>
      <vt:lpstr>Application</vt:lpstr>
      <vt:lpstr>Building LAN environment ① When using a wired connection</vt:lpstr>
      <vt:lpstr>Building LAN environment ② When using wireless</vt:lpstr>
      <vt:lpstr>How to set IP address automatically</vt:lpstr>
      <vt:lpstr>Building LAN environment ③ When using an internal LAN</vt:lpstr>
      <vt:lpstr>Building LAN environment ④ When using a mobile router</vt:lpstr>
      <vt:lpstr>Web App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海外における 流通販売経路の開発</dc:title>
  <dc:creator>近藤　正紀</dc:creator>
  <cp:lastModifiedBy>石田　亜矢/Aya ISHIDA</cp:lastModifiedBy>
  <cp:revision>144</cp:revision>
  <dcterms:created xsi:type="dcterms:W3CDTF">2021-12-01T01:48:11Z</dcterms:created>
  <dcterms:modified xsi:type="dcterms:W3CDTF">2023-07-09T23:46:41Z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0x010100A638044BD85C9A4BB9922B0715B3B38E</vt:lpwstr>
  </property>
</Properties>
</file>